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26"/>
  </p:notesMasterIdLst>
  <p:handoutMasterIdLst>
    <p:handoutMasterId r:id="rId27"/>
  </p:handoutMasterIdLst>
  <p:sldIdLst>
    <p:sldId id="256" r:id="rId2"/>
    <p:sldId id="519" r:id="rId3"/>
    <p:sldId id="298" r:id="rId4"/>
    <p:sldId id="562" r:id="rId5"/>
    <p:sldId id="533" r:id="rId6"/>
    <p:sldId id="532" r:id="rId7"/>
    <p:sldId id="516" r:id="rId8"/>
    <p:sldId id="564" r:id="rId9"/>
    <p:sldId id="563" r:id="rId10"/>
    <p:sldId id="561" r:id="rId11"/>
    <p:sldId id="535" r:id="rId12"/>
    <p:sldId id="536" r:id="rId13"/>
    <p:sldId id="573" r:id="rId14"/>
    <p:sldId id="565" r:id="rId15"/>
    <p:sldId id="566" r:id="rId16"/>
    <p:sldId id="569" r:id="rId17"/>
    <p:sldId id="570" r:id="rId18"/>
    <p:sldId id="568" r:id="rId19"/>
    <p:sldId id="567" r:id="rId20"/>
    <p:sldId id="572" r:id="rId21"/>
    <p:sldId id="571" r:id="rId22"/>
    <p:sldId id="559" r:id="rId23"/>
    <p:sldId id="517" r:id="rId24"/>
    <p:sldId id="552" r:id="rId25"/>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C4"/>
    <a:srgbClr val="B3B701"/>
    <a:srgbClr val="0000FF"/>
    <a:srgbClr val="5DD5FF"/>
    <a:srgbClr val="85DFFF"/>
    <a:srgbClr val="3FCDFF"/>
    <a:srgbClr val="11C1FF"/>
    <a:srgbClr val="0078A2"/>
    <a:srgbClr val="005A7A"/>
    <a:srgbClr val="003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77" autoAdjust="0"/>
    <p:restoredTop sz="92833" autoAdjust="0"/>
  </p:normalViewPr>
  <p:slideViewPr>
    <p:cSldViewPr snapToGrid="0">
      <p:cViewPr varScale="1">
        <p:scale>
          <a:sx n="101" d="100"/>
          <a:sy n="101" d="100"/>
        </p:scale>
        <p:origin x="368" y="184"/>
      </p:cViewPr>
      <p:guideLst>
        <p:guide orient="horz" pos="2160"/>
        <p:guide pos="2880"/>
      </p:guideLst>
    </p:cSldViewPr>
  </p:slideViewPr>
  <p:outlineViewPr>
    <p:cViewPr>
      <p:scale>
        <a:sx n="33" d="100"/>
        <a:sy n="33" d="100"/>
      </p:scale>
      <p:origin x="0" y="2718"/>
    </p:cViewPr>
  </p:outlineViewPr>
  <p:notesTextViewPr>
    <p:cViewPr>
      <p:scale>
        <a:sx n="125" d="100"/>
        <a:sy n="125" d="100"/>
      </p:scale>
      <p:origin x="0" y="0"/>
    </p:cViewPr>
  </p:notesTextViewPr>
  <p:sorterViewPr>
    <p:cViewPr>
      <p:scale>
        <a:sx n="90" d="100"/>
        <a:sy n="90" d="100"/>
      </p:scale>
      <p:origin x="0" y="2388"/>
    </p:cViewPr>
  </p:sorterViewPr>
  <p:notesViewPr>
    <p:cSldViewPr snapToGrid="0">
      <p:cViewPr varScale="1">
        <p:scale>
          <a:sx n="70" d="100"/>
          <a:sy n="70" d="100"/>
        </p:scale>
        <p:origin x="-3258" y="-114"/>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FC537BD1-336C-499A-9357-A5A986E43ECB}" type="datetimeFigureOut">
              <a:rPr lang="en-US" smtClean="0"/>
              <a:pPr/>
              <a:t>7/30/18</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85E343B-D4B1-4171-9113-4DFF710A3A77}" type="slidenum">
              <a:rPr lang="en-US" smtClean="0"/>
              <a:pPr/>
              <a:t>‹#›</a:t>
            </a:fld>
            <a:endParaRPr lang="en-US"/>
          </a:p>
        </p:txBody>
      </p:sp>
    </p:spTree>
    <p:extLst>
      <p:ext uri="{BB962C8B-B14F-4D97-AF65-F5344CB8AC3E}">
        <p14:creationId xmlns:p14="http://schemas.microsoft.com/office/powerpoint/2010/main" val="98098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958167"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lgn="r">
              <a:defRPr sz="1200"/>
            </a:lvl1pPr>
          </a:lstStyle>
          <a:p>
            <a:fld id="{8C865A49-EB5E-4903-ACE8-213423977F78}" type="slidenum">
              <a:rPr lang="en-US"/>
              <a:pPr/>
              <a:t>‹#›</a:t>
            </a:fld>
            <a:endParaRPr lang="en-US"/>
          </a:p>
        </p:txBody>
      </p:sp>
    </p:spTree>
    <p:extLst>
      <p:ext uri="{BB962C8B-B14F-4D97-AF65-F5344CB8AC3E}">
        <p14:creationId xmlns:p14="http://schemas.microsoft.com/office/powerpoint/2010/main" val="41869871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itchFamily="1" charset="-128"/>
                <a:cs typeface="+mn-cs"/>
              </a:rPr>
              <a:t> Cross-study validation (CSV) of prediction models is an alternative to traditional cross-validation (CV) in domains where multiple comparable datasets are available. Although many studies have noted potential sources of heterogeneity in genomic studies, to our knowledge none have systematically investigated their intertwined impacts on prediction accuracy across studies. We employ a hybrid parametric/non-parametric bootstrap method to realistically simulate publicly available compendia of microarray,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and whole metagenome shotgun (WMS) microbiome studies of health outcomes. We assessed CSV accuracy while manipulating the following types of heterogeneity and combinations of them: 1) prevalence of clinical and pathological covariates, 2) differences in predictor covariance as could arise from batch effects, and 3) differences in the ``true'' model predicting outcome. The most easily identifiable sources of study heterogeneity are consistently not the primary ones that undermine the ability to accurately replicate the accuracy of omics prediction models in new studies. Unidentified heterogeneity, such as could arise from unmeasured confounding, may be more important.</a:t>
            </a:r>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r_j</a:t>
            </a:r>
            <a:r>
              <a:rPr lang="nl-NL" dirty="0"/>
              <a:t>=\</a:t>
            </a:r>
            <a:r>
              <a:rPr lang="nl-NL" dirty="0" err="1"/>
              <a:t>sum</a:t>
            </a:r>
            <a:r>
              <a:rPr lang="nl-NL" dirty="0"/>
              <a:t>_{i=1}^{m}</a:t>
            </a:r>
            <a:r>
              <a:rPr lang="nl-NL" dirty="0" err="1"/>
              <a:t>sgn</a:t>
            </a:r>
            <a:r>
              <a:rPr lang="nl-NL" dirty="0"/>
              <a:t>(\</a:t>
            </a:r>
            <a:r>
              <a:rPr lang="nl-NL" dirty="0" err="1"/>
              <a:t>beta_i</a:t>
            </a:r>
            <a:r>
              <a:rPr lang="nl-NL" dirty="0"/>
              <a:t>)x_{ij}</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12</a:t>
            </a:fld>
            <a:endParaRPr lang="en-US"/>
          </a:p>
        </p:txBody>
      </p:sp>
    </p:spTree>
    <p:extLst>
      <p:ext uri="{BB962C8B-B14F-4D97-AF65-F5344CB8AC3E}">
        <p14:creationId xmlns:p14="http://schemas.microsoft.com/office/powerpoint/2010/main" val="3624129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 Jin </a:t>
            </a:r>
            <a:r>
              <a:rPr lang="en-US" dirty="0" err="1"/>
              <a:t>Xu</a:t>
            </a:r>
            <a:r>
              <a:rPr lang="en-US" baseline="0" dirty="0"/>
              <a:t> from East China Normal University, Shanghai</a:t>
            </a: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22</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a:t>
            </a:r>
            <a:r>
              <a:rPr lang="en-US" baseline="0" dirty="0"/>
              <a:t> show here is the mean C-statistic across all combinations of training and independent validation sets, as a function of the number of genes in the signature.</a:t>
            </a:r>
          </a:p>
        </p:txBody>
      </p:sp>
      <p:sp>
        <p:nvSpPr>
          <p:cNvPr id="4" name="Slide Number Placeholder 3"/>
          <p:cNvSpPr>
            <a:spLocks noGrp="1"/>
          </p:cNvSpPr>
          <p:nvPr>
            <p:ph type="sldNum" sz="quarter" idx="10"/>
          </p:nvPr>
        </p:nvSpPr>
        <p:spPr/>
        <p:txBody>
          <a:bodyPr/>
          <a:lstStyle/>
          <a:p>
            <a:fld id="{8C865A49-EB5E-4903-ACE8-213423977F78}" type="slidenum">
              <a:rPr lang="en-US" smtClean="0"/>
              <a:pPr/>
              <a:t>23</a:t>
            </a:fld>
            <a:endParaRPr lang="en-US"/>
          </a:p>
        </p:txBody>
      </p:sp>
    </p:spTree>
    <p:extLst>
      <p:ext uri="{BB962C8B-B14F-4D97-AF65-F5344CB8AC3E}">
        <p14:creationId xmlns:p14="http://schemas.microsoft.com/office/powerpoint/2010/main" val="172158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pitchFamily="1" charset="-128"/>
                <a:cs typeface="+mn-cs"/>
              </a:rPr>
              <a:t>Abstract: Public databases such as the Gene Expression Omnibus now provide an almost overwhelming free resource for developing and</a:t>
            </a:r>
          </a:p>
          <a:p>
            <a:r>
              <a:rPr lang="en-US" sz="1200" kern="1200" dirty="0">
                <a:solidFill>
                  <a:schemeClr val="tx1"/>
                </a:solidFill>
                <a:latin typeface="Arial" charset="0"/>
                <a:ea typeface="ＭＳ Ｐゴシック" pitchFamily="1" charset="-128"/>
                <a:cs typeface="+mn-cs"/>
              </a:rPr>
              <a:t>validating models of association between tumor gene expression and patient outcome in cancer. More than a million gene expression</a:t>
            </a:r>
          </a:p>
          <a:p>
            <a:r>
              <a:rPr lang="en-US" sz="1200" kern="1200" dirty="0">
                <a:solidFill>
                  <a:schemeClr val="tx1"/>
                </a:solidFill>
                <a:latin typeface="Arial" charset="0"/>
                <a:ea typeface="ＭＳ Ｐゴシック" pitchFamily="1" charset="-128"/>
                <a:cs typeface="+mn-cs"/>
              </a:rPr>
              <a:t>profiles are available, covering most disease types and study designs. These resources are challenging to utilize due to their unstructured</a:t>
            </a:r>
          </a:p>
          <a:p>
            <a:r>
              <a:rPr lang="en-US" sz="1200" kern="1200" dirty="0">
                <a:solidFill>
                  <a:schemeClr val="tx1"/>
                </a:solidFill>
                <a:latin typeface="Arial" charset="0"/>
                <a:ea typeface="ＭＳ Ｐゴシック" pitchFamily="1" charset="-128"/>
                <a:cs typeface="+mn-cs"/>
              </a:rPr>
              <a:t>nature and the potential for unknown sources of heterogeneity between</a:t>
            </a:r>
            <a:r>
              <a:rPr lang="en-US" sz="1200" kern="1200" baseline="0" dirty="0">
                <a:solidFill>
                  <a:schemeClr val="tx1"/>
                </a:solidFill>
                <a:latin typeface="Arial" charset="0"/>
                <a:ea typeface="ＭＳ Ｐゴシック" pitchFamily="1" charset="-128"/>
                <a:cs typeface="+mn-cs"/>
              </a:rPr>
              <a:t> </a:t>
            </a:r>
            <a:r>
              <a:rPr lang="en-US" sz="1200" kern="1200" dirty="0">
                <a:solidFill>
                  <a:schemeClr val="tx1"/>
                </a:solidFill>
                <a:latin typeface="Arial" charset="0"/>
                <a:ea typeface="ＭＳ Ｐゴシック" pitchFamily="1" charset="-128"/>
                <a:cs typeface="+mn-cs"/>
              </a:rPr>
              <a:t>studies.  In this talk I will discuss building smaller curated</a:t>
            </a:r>
          </a:p>
          <a:p>
            <a:r>
              <a:rPr lang="en-US" sz="1200" kern="1200" dirty="0">
                <a:solidFill>
                  <a:schemeClr val="tx1"/>
                </a:solidFill>
                <a:latin typeface="Arial" charset="0"/>
                <a:ea typeface="ＭＳ Ｐゴシック" pitchFamily="1" charset="-128"/>
                <a:cs typeface="+mn-cs"/>
              </a:rPr>
              <a:t>databases for answering focused research questions, and how experimental and cohort heterogeneity between independent studies can</a:t>
            </a:r>
          </a:p>
          <a:p>
            <a:r>
              <a:rPr lang="en-US" sz="1200" kern="1200" dirty="0">
                <a:solidFill>
                  <a:schemeClr val="tx1"/>
                </a:solidFill>
                <a:latin typeface="Arial" charset="0"/>
                <a:ea typeface="ＭＳ Ｐゴシック" pitchFamily="1" charset="-128"/>
                <a:cs typeface="+mn-cs"/>
              </a:rPr>
              <a:t>be identified and leveraged as an advantage for finding robust, generalizable prediction models and biomarkers.  I will discuss</a:t>
            </a:r>
          </a:p>
          <a:p>
            <a:r>
              <a:rPr lang="en-US" sz="1200" kern="1200" dirty="0">
                <a:solidFill>
                  <a:schemeClr val="tx1"/>
                </a:solidFill>
                <a:latin typeface="Arial" charset="0"/>
                <a:ea typeface="ＭＳ Ｐゴシック" pitchFamily="1" charset="-128"/>
                <a:cs typeface="+mn-cs"/>
              </a:rPr>
              <a:t>"cross-study validation" using all possible combinations of training and validation sets, and show how it can lead to different model</a:t>
            </a:r>
          </a:p>
          <a:p>
            <a:r>
              <a:rPr lang="en-US" sz="1200" kern="1200" dirty="0">
                <a:solidFill>
                  <a:schemeClr val="tx1"/>
                </a:solidFill>
                <a:latin typeface="Arial" charset="0"/>
                <a:ea typeface="ＭＳ Ｐゴシック" pitchFamily="1" charset="-128"/>
                <a:cs typeface="+mn-cs"/>
              </a:rPr>
              <a:t>selection and estimations of future prediction performance than traditional cross-validation, and how it can identify outlier studies</a:t>
            </a:r>
          </a:p>
          <a:p>
            <a:r>
              <a:rPr lang="en-US" sz="1200" kern="1200" dirty="0">
                <a:solidFill>
                  <a:schemeClr val="tx1"/>
                </a:solidFill>
                <a:latin typeface="Arial" charset="0"/>
                <a:ea typeface="ＭＳ Ｐゴシック" pitchFamily="1" charset="-128"/>
                <a:cs typeface="+mn-cs"/>
              </a:rPr>
              <a:t>and potential sources of heterogeneity.</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a:t>
            </a:fld>
            <a:endParaRPr lang="en-US"/>
          </a:p>
        </p:txBody>
      </p:sp>
    </p:spTree>
    <p:extLst>
      <p:ext uri="{BB962C8B-B14F-4D97-AF65-F5344CB8AC3E}">
        <p14:creationId xmlns:p14="http://schemas.microsoft.com/office/powerpoint/2010/main" val="341988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64207E-AF3A-43A0-B220-F1A4ED21AC70}" type="slidenum">
              <a:rPr lang="en-GB" smtClean="0"/>
              <a:t>3</a:t>
            </a:fld>
            <a:endParaRPr lang="en-GB"/>
          </a:p>
        </p:txBody>
      </p:sp>
    </p:spTree>
    <p:extLst>
      <p:ext uri="{BB962C8B-B14F-4D97-AF65-F5344CB8AC3E}">
        <p14:creationId xmlns:p14="http://schemas.microsoft.com/office/powerpoint/2010/main" val="428287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5</a:t>
            </a:fld>
            <a:endParaRPr lang="en-US"/>
          </a:p>
        </p:txBody>
      </p:sp>
    </p:spTree>
    <p:extLst>
      <p:ext uri="{BB962C8B-B14F-4D97-AF65-F5344CB8AC3E}">
        <p14:creationId xmlns:p14="http://schemas.microsoft.com/office/powerpoint/2010/main" val="16004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were interested not just in assessing fully-specified prediction algorithms, but the genes used by those algorithms.  Sometimes all we care about are the predictions, but often, a lot of effort goes into thinking hard about those genes and coming up with a biological explanation of why they work so well in this prediction algorithm.  But the fact is, there are situations where you can make OK predictions from random gene sets, so the objective here was to use all the datasets for independent validation and assess these gene signatures.  So the procedure was:</a:t>
            </a:r>
          </a:p>
          <a:p>
            <a:endParaRPr lang="en-US" baseline="0" dirty="0"/>
          </a:p>
          <a:p>
            <a:r>
              <a:rPr lang="en-US" baseline="0" dirty="0"/>
              <a:t>Summarize prognostic quality of a gene list by its average C-statistic for off-diagonal elements in this matrix of validation statistics</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7</a:t>
            </a:fld>
            <a:endParaRPr lang="en-US"/>
          </a:p>
        </p:txBody>
      </p:sp>
    </p:spTree>
    <p:extLst>
      <p:ext uri="{BB962C8B-B14F-4D97-AF65-F5344CB8AC3E}">
        <p14:creationId xmlns:p14="http://schemas.microsoft.com/office/powerpoint/2010/main" val="175149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8</a:t>
            </a:fld>
            <a:endParaRPr lang="en-US"/>
          </a:p>
        </p:txBody>
      </p:sp>
    </p:spTree>
    <p:extLst>
      <p:ext uri="{BB962C8B-B14F-4D97-AF65-F5344CB8AC3E}">
        <p14:creationId xmlns:p14="http://schemas.microsoft.com/office/powerpoint/2010/main" val="307968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9</a:t>
            </a:fld>
            <a:endParaRPr lang="en-US"/>
          </a:p>
        </p:txBody>
      </p:sp>
    </p:spTree>
    <p:extLst>
      <p:ext uri="{BB962C8B-B14F-4D97-AF65-F5344CB8AC3E}">
        <p14:creationId xmlns:p14="http://schemas.microsoft.com/office/powerpoint/2010/main" val="182902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Lasso, Ridge, </a:t>
            </a:r>
            <a:r>
              <a:rPr lang="en-US" dirty="0" err="1"/>
              <a:t>Coxboost</a:t>
            </a:r>
            <a:r>
              <a:rPr lang="en-US" dirty="0"/>
              <a:t> have specialist tendencies</a:t>
            </a:r>
          </a:p>
        </p:txBody>
      </p:sp>
      <p:sp>
        <p:nvSpPr>
          <p:cNvPr id="4" name="Slide Number Placeholder 3"/>
          <p:cNvSpPr>
            <a:spLocks noGrp="1"/>
          </p:cNvSpPr>
          <p:nvPr>
            <p:ph type="sldNum" sz="quarter" idx="10"/>
          </p:nvPr>
        </p:nvSpPr>
        <p:spPr/>
        <p:txBody>
          <a:bodyPr/>
          <a:lstStyle/>
          <a:p>
            <a:fld id="{8C865A49-EB5E-4903-ACE8-213423977F78}" type="slidenum">
              <a:rPr lang="en-US" smtClean="0"/>
              <a:pPr/>
              <a:t>10</a:t>
            </a:fld>
            <a:endParaRPr lang="en-US"/>
          </a:p>
        </p:txBody>
      </p:sp>
    </p:spTree>
    <p:extLst>
      <p:ext uri="{BB962C8B-B14F-4D97-AF65-F5344CB8AC3E}">
        <p14:creationId xmlns:p14="http://schemas.microsoft.com/office/powerpoint/2010/main" val="2206693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r_j</a:t>
            </a:r>
            <a:r>
              <a:rPr lang="nl-NL" dirty="0"/>
              <a:t>=\</a:t>
            </a:r>
            <a:r>
              <a:rPr lang="nl-NL" dirty="0" err="1"/>
              <a:t>sum</a:t>
            </a:r>
            <a:r>
              <a:rPr lang="nl-NL" dirty="0"/>
              <a:t>_{i=1}^{m}</a:t>
            </a:r>
            <a:r>
              <a:rPr lang="nl-NL" dirty="0" err="1"/>
              <a:t>sgn</a:t>
            </a:r>
            <a:r>
              <a:rPr lang="nl-NL" dirty="0"/>
              <a:t>(\</a:t>
            </a:r>
            <a:r>
              <a:rPr lang="nl-NL" dirty="0" err="1"/>
              <a:t>beta_i</a:t>
            </a:r>
            <a:r>
              <a:rPr lang="nl-NL" dirty="0"/>
              <a:t>)x_{ij}</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11</a:t>
            </a:fld>
            <a:endParaRPr lang="en-US"/>
          </a:p>
        </p:txBody>
      </p:sp>
    </p:spTree>
    <p:extLst>
      <p:ext uri="{BB962C8B-B14F-4D97-AF65-F5344CB8AC3E}">
        <p14:creationId xmlns:p14="http://schemas.microsoft.com/office/powerpoint/2010/main" val="3624129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149B-02C2-486B-B75A-700EE76F6898}" type="slidenum">
              <a:rPr lang="en-US" smtClean="0"/>
              <a:pPr/>
              <a:t>‹#›</a:t>
            </a:fld>
            <a:endParaRPr lang="en-US"/>
          </a:p>
        </p:txBody>
      </p:sp>
      <p:pic>
        <p:nvPicPr>
          <p:cNvPr id="7" name="Picture 2" descr="C:\Documents and Settings\eblis\My Documents\My Dropbox\working\website_09-27-09\logo_side_big-02.png"/>
          <p:cNvPicPr>
            <a:picLocks noChangeAspect="1" noChangeArrowheads="1"/>
          </p:cNvPicPr>
          <p:nvPr userDrawn="1"/>
        </p:nvPicPr>
        <p:blipFill>
          <a:blip r:embed="rId2" cstate="print"/>
          <a:srcRect/>
          <a:stretch>
            <a:fillRect/>
          </a:stretch>
        </p:blipFill>
        <p:spPr bwMode="auto">
          <a:xfrm>
            <a:off x="0" y="1066800"/>
            <a:ext cx="1580593" cy="316535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20DF7C-E865-4281-945D-9857A5613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8CD48-F7F9-4128-AFA7-3B5B14F364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C242F-20BE-4F6C-ABA6-9DCC8641EF6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F25-4D78-4EE5-B83E-1582EE0F2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8028-53A3-436D-A27A-F8121CE5CB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866A2-4A13-452A-BF39-D3C45AC49E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A0C0E-8BF0-4721-8DD7-E8BD3CE0A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AFAAF-5E43-4A48-94B3-8EA7C9944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9619D-5089-4F3D-97DE-E3F82B8AA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CD016-BBD3-4D5D-B93B-73EA93A3DC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98000"/>
            <a:lum contrast="100000"/>
          </a:blip>
          <a:srcRect/>
          <a:stretch>
            <a:fillRect r="90000" b="8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07311-B00B-4602-9329-240EBA90A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42999"/>
            <a:ext cx="7772400" cy="2453106"/>
          </a:xfrm>
        </p:spPr>
        <p:txBody>
          <a:bodyPr>
            <a:normAutofit fontScale="90000"/>
          </a:bodyPr>
          <a:lstStyle/>
          <a:p>
            <a:r>
              <a:rPr lang="en-US" sz="2800" dirty="0">
                <a:latin typeface="Arial" charset="0"/>
                <a:ea typeface="ＭＳ Ｐゴシック" pitchFamily="1" charset="-128"/>
              </a:rPr>
              <a:t>The impact of different sources of heterogeneity on loss of accuracy from genomic prediction models</a:t>
            </a:r>
            <a:br>
              <a:rPr lang="en-US" sz="2800" dirty="0"/>
            </a:br>
            <a:br>
              <a:rPr lang="en-US" sz="2800" dirty="0"/>
            </a:br>
            <a:r>
              <a:rPr lang="en-US" sz="2800" dirty="0"/>
              <a:t>July 31, 2018</a:t>
            </a:r>
            <a:br>
              <a:rPr lang="en-US" sz="2800" dirty="0"/>
            </a:br>
            <a:r>
              <a:rPr lang="en-US" sz="2800" dirty="0"/>
              <a:t>Joint Statistical Meetings, Vancouver, BC</a:t>
            </a:r>
          </a:p>
        </p:txBody>
      </p:sp>
      <p:sp>
        <p:nvSpPr>
          <p:cNvPr id="3" name="Subtitle 2"/>
          <p:cNvSpPr>
            <a:spLocks noGrp="1"/>
          </p:cNvSpPr>
          <p:nvPr>
            <p:ph type="subTitle" idx="1"/>
          </p:nvPr>
        </p:nvSpPr>
        <p:spPr>
          <a:xfrm>
            <a:off x="1219200" y="3965074"/>
            <a:ext cx="7086600" cy="1192142"/>
          </a:xfrm>
        </p:spPr>
        <p:txBody>
          <a:bodyPr>
            <a:normAutofit/>
          </a:bodyPr>
          <a:lstStyle/>
          <a:p>
            <a:r>
              <a:rPr lang="en-US" sz="2000" dirty="0"/>
              <a:t>Levi Waldron</a:t>
            </a:r>
          </a:p>
          <a:p>
            <a:r>
              <a:rPr lang="en-US" sz="2000" dirty="0"/>
              <a:t>City University of New York</a:t>
            </a:r>
          </a:p>
          <a:p>
            <a:r>
              <a:rPr lang="en-US" sz="2000" dirty="0"/>
              <a:t>Graduate School of Public Health and Health Policy</a:t>
            </a:r>
          </a:p>
        </p:txBody>
      </p:sp>
      <p:grpSp>
        <p:nvGrpSpPr>
          <p:cNvPr id="4" name="Group 3">
            <a:extLst>
              <a:ext uri="{FF2B5EF4-FFF2-40B4-BE49-F238E27FC236}">
                <a16:creationId xmlns:a16="http://schemas.microsoft.com/office/drawing/2014/main" id="{C17CFF99-E722-2040-8BEA-4B98E394BF8F}"/>
              </a:ext>
            </a:extLst>
          </p:cNvPr>
          <p:cNvGrpSpPr/>
          <p:nvPr/>
        </p:nvGrpSpPr>
        <p:grpSpPr>
          <a:xfrm>
            <a:off x="3466932" y="5855707"/>
            <a:ext cx="2065575" cy="401448"/>
            <a:chOff x="2706624" y="5699713"/>
            <a:chExt cx="2065575" cy="401448"/>
          </a:xfrm>
        </p:grpSpPr>
        <p:pic>
          <p:nvPicPr>
            <p:cNvPr id="6" name="Picture 5">
              <a:extLst>
                <a:ext uri="{FF2B5EF4-FFF2-40B4-BE49-F238E27FC236}">
                  <a16:creationId xmlns:a16="http://schemas.microsoft.com/office/drawing/2014/main" id="{780D692B-5469-8941-9ABF-8536F6838B9A}"/>
                </a:ext>
              </a:extLst>
            </p:cNvPr>
            <p:cNvPicPr>
              <a:picLocks noChangeAspect="1"/>
            </p:cNvPicPr>
            <p:nvPr/>
          </p:nvPicPr>
          <p:blipFill>
            <a:blip r:embed="rId3"/>
            <a:stretch>
              <a:fillRect/>
            </a:stretch>
          </p:blipFill>
          <p:spPr>
            <a:xfrm>
              <a:off x="2706624" y="5784765"/>
              <a:ext cx="602659" cy="316396"/>
            </a:xfrm>
            <a:prstGeom prst="rect">
              <a:avLst/>
            </a:prstGeom>
          </p:spPr>
        </p:pic>
        <p:sp>
          <p:nvSpPr>
            <p:cNvPr id="8" name="TextBox 7">
              <a:extLst>
                <a:ext uri="{FF2B5EF4-FFF2-40B4-BE49-F238E27FC236}">
                  <a16:creationId xmlns:a16="http://schemas.microsoft.com/office/drawing/2014/main" id="{A8EAC291-B2C1-7944-92EE-E8736A4BEBC2}"/>
                </a:ext>
              </a:extLst>
            </p:cNvPr>
            <p:cNvSpPr txBox="1"/>
            <p:nvPr/>
          </p:nvSpPr>
          <p:spPr>
            <a:xfrm>
              <a:off x="3171248" y="5699713"/>
              <a:ext cx="1600951" cy="369332"/>
            </a:xfrm>
            <a:prstGeom prst="rect">
              <a:avLst/>
            </a:prstGeom>
            <a:noFill/>
          </p:spPr>
          <p:txBody>
            <a:bodyPr wrap="none" rtlCol="0">
              <a:spAutoFit/>
            </a:bodyPr>
            <a:lstStyle/>
            <a:p>
              <a:r>
                <a:rPr lang="en" dirty="0"/>
                <a:t>@</a:t>
              </a:r>
              <a:r>
                <a:rPr lang="en-US" dirty="0"/>
                <a:t>leviwaldron1</a:t>
              </a:r>
            </a:p>
          </p:txBody>
        </p:sp>
      </p:grpSp>
      <p:sp>
        <p:nvSpPr>
          <p:cNvPr id="9" name="TextBox 8">
            <a:extLst>
              <a:ext uri="{FF2B5EF4-FFF2-40B4-BE49-F238E27FC236}">
                <a16:creationId xmlns:a16="http://schemas.microsoft.com/office/drawing/2014/main" id="{981BAA4B-0714-984C-9A34-DF977F218654}"/>
              </a:ext>
            </a:extLst>
          </p:cNvPr>
          <p:cNvSpPr txBox="1"/>
          <p:nvPr/>
        </p:nvSpPr>
        <p:spPr>
          <a:xfrm>
            <a:off x="3466932" y="5453366"/>
            <a:ext cx="2738891" cy="461665"/>
          </a:xfrm>
          <a:prstGeom prst="rect">
            <a:avLst/>
          </a:prstGeom>
          <a:noFill/>
        </p:spPr>
        <p:txBody>
          <a:bodyPr wrap="none" rtlCol="0">
            <a:spAutoFit/>
          </a:bodyPr>
          <a:lstStyle/>
          <a:p>
            <a:r>
              <a:rPr lang="en-US" dirty="0" err="1"/>
              <a:t>www.waldronlab.io</a:t>
            </a:r>
            <a:endParaRPr lang="en" dirty="0"/>
          </a:p>
        </p:txBody>
      </p:sp>
      <p:pic>
        <p:nvPicPr>
          <p:cNvPr id="10" name="Picture 9">
            <a:extLst>
              <a:ext uri="{FF2B5EF4-FFF2-40B4-BE49-F238E27FC236}">
                <a16:creationId xmlns:a16="http://schemas.microsoft.com/office/drawing/2014/main" id="{8798A49C-B0AD-7C45-ADBC-F33D37E0AF3B}"/>
              </a:ext>
            </a:extLst>
          </p:cNvPr>
          <p:cNvPicPr>
            <a:picLocks noChangeAspect="1"/>
          </p:cNvPicPr>
          <p:nvPr/>
        </p:nvPicPr>
        <p:blipFill>
          <a:blip r:embed="rId4"/>
          <a:stretch>
            <a:fillRect/>
          </a:stretch>
        </p:blipFill>
        <p:spPr>
          <a:xfrm>
            <a:off x="7808977" y="6106275"/>
            <a:ext cx="1335024" cy="776446"/>
          </a:xfrm>
          <a:prstGeom prst="rect">
            <a:avLst/>
          </a:prstGeom>
        </p:spPr>
      </p:pic>
      <p:pic>
        <p:nvPicPr>
          <p:cNvPr id="12" name="Picture 11">
            <a:extLst>
              <a:ext uri="{FF2B5EF4-FFF2-40B4-BE49-F238E27FC236}">
                <a16:creationId xmlns:a16="http://schemas.microsoft.com/office/drawing/2014/main" id="{6B0F47EC-ECE8-7C43-9E3F-54667EF9E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34"/>
    </mc:Choice>
    <mc:Fallback xmlns="">
      <p:transition spd="slow" advTm="11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CSV compared to CV in breast cancer</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10</a:t>
            </a:fld>
            <a:endParaRPr lang="en-US"/>
          </a:p>
        </p:txBody>
      </p:sp>
      <p:pic>
        <p:nvPicPr>
          <p:cNvPr id="5" name="Picture 4" descr="Screen Shot 2014-11-14 at 7.45.31 AM.png"/>
          <p:cNvPicPr>
            <a:picLocks noChangeAspect="1"/>
          </p:cNvPicPr>
          <p:nvPr/>
        </p:nvPicPr>
        <p:blipFill rotWithShape="1">
          <a:blip r:embed="rId3">
            <a:extLst>
              <a:ext uri="{28A0092B-C50C-407E-A947-70E740481C1C}">
                <a14:useLocalDpi xmlns:a14="http://schemas.microsoft.com/office/drawing/2010/main" val="0"/>
              </a:ext>
            </a:extLst>
          </a:blip>
          <a:srcRect t="3665"/>
          <a:stretch/>
        </p:blipFill>
        <p:spPr>
          <a:xfrm>
            <a:off x="121097" y="1243264"/>
            <a:ext cx="6680025" cy="4919579"/>
          </a:xfrm>
          <a:prstGeom prst="rect">
            <a:avLst/>
          </a:prstGeom>
        </p:spPr>
      </p:pic>
      <p:sp>
        <p:nvSpPr>
          <p:cNvPr id="6" name="TextBox 5"/>
          <p:cNvSpPr txBox="1"/>
          <p:nvPr/>
        </p:nvSpPr>
        <p:spPr>
          <a:xfrm>
            <a:off x="521368" y="6243039"/>
            <a:ext cx="7779455" cy="584776"/>
          </a:xfrm>
          <a:prstGeom prst="rect">
            <a:avLst/>
          </a:prstGeom>
          <a:noFill/>
        </p:spPr>
        <p:txBody>
          <a:bodyPr wrap="none" rtlCol="0">
            <a:spAutoFit/>
          </a:bodyPr>
          <a:lstStyle/>
          <a:p>
            <a:r>
              <a:rPr lang="en-US" sz="1600" dirty="0" err="1"/>
              <a:t>Bernau</a:t>
            </a:r>
            <a:r>
              <a:rPr lang="en-US" sz="1600" dirty="0"/>
              <a:t>, C. </a:t>
            </a:r>
            <a:r>
              <a:rPr lang="en-US" sz="1600" i="1" dirty="0"/>
              <a:t>et al.</a:t>
            </a:r>
            <a:r>
              <a:rPr lang="en-US" sz="1600" dirty="0"/>
              <a:t> Cross-study validation for the assessment of prediction algorithms. </a:t>
            </a:r>
          </a:p>
          <a:p>
            <a:r>
              <a:rPr lang="en-US" sz="1600" i="1" dirty="0"/>
              <a:t>Bioinformatics</a:t>
            </a:r>
            <a:r>
              <a:rPr lang="en-US" sz="1600" dirty="0"/>
              <a:t> </a:t>
            </a:r>
            <a:r>
              <a:rPr lang="en-US" sz="1600" b="1" dirty="0"/>
              <a:t>30,</a:t>
            </a:r>
            <a:r>
              <a:rPr lang="en-US" sz="1600" dirty="0"/>
              <a:t> i105–i112 (2014).    </a:t>
            </a:r>
          </a:p>
        </p:txBody>
      </p:sp>
      <p:sp>
        <p:nvSpPr>
          <p:cNvPr id="3" name="TextBox 2"/>
          <p:cNvSpPr txBox="1"/>
          <p:nvPr/>
        </p:nvSpPr>
        <p:spPr>
          <a:xfrm>
            <a:off x="6851294" y="1283379"/>
            <a:ext cx="2292705" cy="2308324"/>
          </a:xfrm>
          <a:prstGeom prst="rect">
            <a:avLst/>
          </a:prstGeom>
          <a:noFill/>
        </p:spPr>
        <p:txBody>
          <a:bodyPr wrap="square" rtlCol="0">
            <a:spAutoFit/>
          </a:bodyPr>
          <a:lstStyle/>
          <a:p>
            <a:r>
              <a:rPr lang="en-US" dirty="0"/>
              <a:t>1000 simulations of 8 datasets</a:t>
            </a:r>
          </a:p>
          <a:p>
            <a:endParaRPr lang="en-US" dirty="0"/>
          </a:p>
          <a:p>
            <a:r>
              <a:rPr lang="en-US" dirty="0"/>
              <a:t>median CV, CSV</a:t>
            </a:r>
          </a:p>
        </p:txBody>
      </p:sp>
      <p:grpSp>
        <p:nvGrpSpPr>
          <p:cNvPr id="10" name="Group 9"/>
          <p:cNvGrpSpPr/>
          <p:nvPr/>
        </p:nvGrpSpPr>
        <p:grpSpPr>
          <a:xfrm>
            <a:off x="1141664" y="4104105"/>
            <a:ext cx="5534525" cy="1622927"/>
            <a:chOff x="1141664" y="4104105"/>
            <a:chExt cx="5534525" cy="1622927"/>
          </a:xfrm>
        </p:grpSpPr>
        <p:sp>
          <p:nvSpPr>
            <p:cNvPr id="7" name="Rectangle 6"/>
            <p:cNvSpPr/>
            <p:nvPr/>
          </p:nvSpPr>
          <p:spPr>
            <a:xfrm>
              <a:off x="2098842" y="4104105"/>
              <a:ext cx="868947" cy="1604211"/>
            </a:xfrm>
            <a:prstGeom prst="rect">
              <a:avLst/>
            </a:prstGeom>
            <a:solidFill>
              <a:schemeClr val="accent1">
                <a:alpha val="1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41664" y="4122821"/>
              <a:ext cx="868947" cy="1598863"/>
            </a:xfrm>
            <a:prstGeom prst="rect">
              <a:avLst/>
            </a:prstGeom>
            <a:solidFill>
              <a:schemeClr val="accent1">
                <a:alpha val="1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07242" y="4122821"/>
              <a:ext cx="868947" cy="1604211"/>
            </a:xfrm>
            <a:prstGeom prst="rect">
              <a:avLst/>
            </a:prstGeom>
            <a:solidFill>
              <a:schemeClr val="accent1">
                <a:alpha val="1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038452" y="4029243"/>
            <a:ext cx="2105548" cy="461665"/>
          </a:xfrm>
          <a:prstGeom prst="rect">
            <a:avLst/>
          </a:prstGeom>
          <a:noFill/>
          <a:ln w="41275">
            <a:solidFill>
              <a:schemeClr val="tx2"/>
            </a:solidFill>
          </a:ln>
        </p:spPr>
        <p:txBody>
          <a:bodyPr wrap="square" rtlCol="0">
            <a:spAutoFit/>
          </a:bodyPr>
          <a:lstStyle/>
          <a:p>
            <a:r>
              <a:rPr lang="en-US" dirty="0"/>
              <a:t>Specialists?</a:t>
            </a:r>
          </a:p>
        </p:txBody>
      </p:sp>
      <p:sp>
        <p:nvSpPr>
          <p:cNvPr id="12" name="TextBox 11"/>
          <p:cNvSpPr txBox="1"/>
          <p:nvPr/>
        </p:nvSpPr>
        <p:spPr>
          <a:xfrm>
            <a:off x="7038452" y="4916906"/>
            <a:ext cx="2105548" cy="461665"/>
          </a:xfrm>
          <a:prstGeom prst="rect">
            <a:avLst/>
          </a:prstGeom>
          <a:noFill/>
          <a:ln w="41275">
            <a:solidFill>
              <a:schemeClr val="accent6">
                <a:lumMod val="75000"/>
              </a:schemeClr>
            </a:solidFill>
          </a:ln>
        </p:spPr>
        <p:txBody>
          <a:bodyPr wrap="square" rtlCol="0">
            <a:spAutoFit/>
          </a:bodyPr>
          <a:lstStyle/>
          <a:p>
            <a:r>
              <a:rPr lang="en-US" dirty="0"/>
              <a:t>Generalists?</a:t>
            </a:r>
          </a:p>
        </p:txBody>
      </p:sp>
      <p:grpSp>
        <p:nvGrpSpPr>
          <p:cNvPr id="15" name="Group 14"/>
          <p:cNvGrpSpPr/>
          <p:nvPr/>
        </p:nvGrpSpPr>
        <p:grpSpPr>
          <a:xfrm>
            <a:off x="3106822" y="4114798"/>
            <a:ext cx="1612231" cy="1612234"/>
            <a:chOff x="3106822" y="4114798"/>
            <a:chExt cx="1612231" cy="1612234"/>
          </a:xfrm>
        </p:grpSpPr>
        <p:sp>
          <p:nvSpPr>
            <p:cNvPr id="13" name="Rectangle 12"/>
            <p:cNvSpPr/>
            <p:nvPr/>
          </p:nvSpPr>
          <p:spPr>
            <a:xfrm>
              <a:off x="3106822" y="4122821"/>
              <a:ext cx="868947" cy="1604211"/>
            </a:xfrm>
            <a:prstGeom prst="rect">
              <a:avLst/>
            </a:prstGeom>
            <a:solidFill>
              <a:schemeClr val="accent6">
                <a:lumMod val="75000"/>
                <a:alpha val="14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021222" y="4114798"/>
              <a:ext cx="697831" cy="1604211"/>
            </a:xfrm>
            <a:prstGeom prst="rect">
              <a:avLst/>
            </a:prstGeom>
            <a:solidFill>
              <a:schemeClr val="accent6">
                <a:lumMod val="75000"/>
                <a:alpha val="14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489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 ́s-o-</a:t>
            </a:r>
            <a:r>
              <a:rPr lang="en-US" b="1" dirty="0" err="1"/>
              <a:t>menos</a:t>
            </a:r>
            <a:r>
              <a:rPr lang="en-US" b="1" dirty="0"/>
              <a:t>: in search of a “generalist” algorithm</a:t>
            </a:r>
            <a:endParaRPr lang="en-US" dirty="0"/>
          </a:p>
        </p:txBody>
      </p:sp>
      <p:sp>
        <p:nvSpPr>
          <p:cNvPr id="3" name="Content Placeholder 2"/>
          <p:cNvSpPr>
            <a:spLocks noGrp="1"/>
          </p:cNvSpPr>
          <p:nvPr>
            <p:ph idx="1"/>
          </p:nvPr>
        </p:nvSpPr>
        <p:spPr/>
        <p:txBody>
          <a:bodyPr>
            <a:normAutofit lnSpcReduction="10000"/>
          </a:bodyPr>
          <a:lstStyle/>
          <a:p>
            <a:r>
              <a:rPr lang="en-US" dirty="0"/>
              <a:t>Perform univariate regressions</a:t>
            </a:r>
          </a:p>
          <a:p>
            <a:r>
              <a:rPr lang="en-US" dirty="0"/>
              <a:t>Generate a risk score from coefficient signs:</a:t>
            </a:r>
          </a:p>
          <a:p>
            <a:endParaRPr lang="en-US" dirty="0"/>
          </a:p>
          <a:p>
            <a:endParaRPr lang="en-US" dirty="0"/>
          </a:p>
          <a:p>
            <a:r>
              <a:rPr lang="en-US" dirty="0"/>
              <a:t>Formalized an old idea, evaluated theoretically, in simulations</a:t>
            </a:r>
          </a:p>
          <a:p>
            <a:pPr lvl="1"/>
            <a:r>
              <a:rPr lang="en-US" dirty="0"/>
              <a:t>bladder, breast, and ovarian cancers</a:t>
            </a:r>
          </a:p>
          <a:p>
            <a:pPr lvl="1"/>
            <a:r>
              <a:rPr lang="en-US" dirty="0"/>
              <a:t>27 independent microarray studies, 3,833 patients with survival outcomes.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11</a:t>
            </a:fld>
            <a:endParaRPr lang="en-US"/>
          </a:p>
        </p:txBody>
      </p:sp>
      <p:pic>
        <p:nvPicPr>
          <p:cNvPr id="6" name="Picture 5" descr="CodeCogsEq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937" y="2749884"/>
            <a:ext cx="2443747" cy="860753"/>
          </a:xfrm>
          <a:prstGeom prst="rect">
            <a:avLst/>
          </a:prstGeom>
        </p:spPr>
      </p:pic>
      <p:sp>
        <p:nvSpPr>
          <p:cNvPr id="7" name="Rectangle 6"/>
          <p:cNvSpPr/>
          <p:nvPr/>
        </p:nvSpPr>
        <p:spPr>
          <a:xfrm>
            <a:off x="106947" y="6122732"/>
            <a:ext cx="7767054" cy="584776"/>
          </a:xfrm>
          <a:prstGeom prst="rect">
            <a:avLst/>
          </a:prstGeom>
        </p:spPr>
        <p:txBody>
          <a:bodyPr wrap="square">
            <a:spAutoFit/>
          </a:bodyPr>
          <a:lstStyle/>
          <a:p>
            <a:r>
              <a:rPr lang="en-US" sz="1600" dirty="0"/>
              <a:t>Zhao, S. D. </a:t>
            </a:r>
            <a:r>
              <a:rPr lang="en-US" sz="1600" i="1" dirty="0"/>
              <a:t>et al</a:t>
            </a:r>
            <a:r>
              <a:rPr lang="en-US" sz="1600" dirty="0"/>
              <a:t>. </a:t>
            </a:r>
            <a:r>
              <a:rPr lang="en-US" sz="1600" dirty="0" err="1"/>
              <a:t>Más</a:t>
            </a:r>
            <a:r>
              <a:rPr lang="en-US" sz="1600" dirty="0"/>
              <a:t>-o-</a:t>
            </a:r>
            <a:r>
              <a:rPr lang="en-US" sz="1600" dirty="0" err="1"/>
              <a:t>menos</a:t>
            </a:r>
            <a:r>
              <a:rPr lang="en-US" sz="1600" dirty="0"/>
              <a:t>: A simple sign averaging method for discrimination in genomic data analysis. </a:t>
            </a:r>
            <a:r>
              <a:rPr lang="en-US" sz="1600" i="1" dirty="0"/>
              <a:t>Bioinformatics</a:t>
            </a:r>
            <a:r>
              <a:rPr lang="en-US" sz="1600" dirty="0"/>
              <a:t> </a:t>
            </a:r>
            <a:r>
              <a:rPr lang="en-US" sz="1600" b="1" dirty="0"/>
              <a:t>30,</a:t>
            </a:r>
            <a:r>
              <a:rPr lang="en-US" sz="1600" dirty="0"/>
              <a:t> 3062–3069 (2014).</a:t>
            </a:r>
          </a:p>
        </p:txBody>
      </p:sp>
    </p:spTree>
    <p:extLst>
      <p:ext uri="{BB962C8B-B14F-4D97-AF65-F5344CB8AC3E}">
        <p14:creationId xmlns:p14="http://schemas.microsoft.com/office/powerpoint/2010/main" val="2129010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11-14 at 8.18.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400" y="2005263"/>
            <a:ext cx="3570334" cy="3355474"/>
          </a:xfrm>
          <a:prstGeom prst="rect">
            <a:avLst/>
          </a:prstGeom>
        </p:spPr>
      </p:pic>
      <p:pic>
        <p:nvPicPr>
          <p:cNvPr id="9" name="Picture 8" descr="Screen Shot 2014-11-14 at 8.18.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018" y="1978526"/>
            <a:ext cx="3610304" cy="3388700"/>
          </a:xfrm>
          <a:prstGeom prst="rect">
            <a:avLst/>
          </a:prstGeom>
        </p:spPr>
      </p:pic>
      <p:sp>
        <p:nvSpPr>
          <p:cNvPr id="2" name="Title 1"/>
          <p:cNvSpPr>
            <a:spLocks noGrp="1"/>
          </p:cNvSpPr>
          <p:nvPr>
            <p:ph type="title"/>
          </p:nvPr>
        </p:nvSpPr>
        <p:spPr/>
        <p:txBody>
          <a:bodyPr>
            <a:normAutofit fontScale="90000"/>
          </a:bodyPr>
          <a:lstStyle/>
          <a:p>
            <a:r>
              <a:rPr lang="en-US" b="1" dirty="0"/>
              <a:t>Ma ́s-o-</a:t>
            </a:r>
            <a:r>
              <a:rPr lang="en-US" b="1" dirty="0" err="1"/>
              <a:t>menos</a:t>
            </a:r>
            <a:r>
              <a:rPr lang="en-US" b="1" dirty="0"/>
              <a:t>: in search of a “generalist” algorithm</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12</a:t>
            </a:fld>
            <a:endParaRPr lang="en-US"/>
          </a:p>
        </p:txBody>
      </p:sp>
      <p:sp>
        <p:nvSpPr>
          <p:cNvPr id="7" name="Rectangle 6"/>
          <p:cNvSpPr/>
          <p:nvPr/>
        </p:nvSpPr>
        <p:spPr>
          <a:xfrm>
            <a:off x="106947" y="6122732"/>
            <a:ext cx="7767054" cy="584776"/>
          </a:xfrm>
          <a:prstGeom prst="rect">
            <a:avLst/>
          </a:prstGeom>
        </p:spPr>
        <p:txBody>
          <a:bodyPr wrap="square">
            <a:spAutoFit/>
          </a:bodyPr>
          <a:lstStyle/>
          <a:p>
            <a:r>
              <a:rPr lang="en-US" sz="1600" dirty="0"/>
              <a:t>Zhao, S. D. </a:t>
            </a:r>
            <a:r>
              <a:rPr lang="en-US" sz="1600" i="1" dirty="0"/>
              <a:t>et al</a:t>
            </a:r>
            <a:r>
              <a:rPr lang="en-US" sz="1600" dirty="0"/>
              <a:t>. </a:t>
            </a:r>
            <a:r>
              <a:rPr lang="en-US" sz="1600" dirty="0" err="1"/>
              <a:t>Más</a:t>
            </a:r>
            <a:r>
              <a:rPr lang="en-US" sz="1600" dirty="0"/>
              <a:t>-o-</a:t>
            </a:r>
            <a:r>
              <a:rPr lang="en-US" sz="1600" dirty="0" err="1"/>
              <a:t>menos</a:t>
            </a:r>
            <a:r>
              <a:rPr lang="en-US" sz="1600" dirty="0"/>
              <a:t>: A simple sign averaging method for discrimination in genomic data analysis. </a:t>
            </a:r>
            <a:r>
              <a:rPr lang="en-US" sz="1600" i="1" dirty="0"/>
              <a:t>Bioinformatics</a:t>
            </a:r>
            <a:r>
              <a:rPr lang="en-US" sz="1600" dirty="0"/>
              <a:t> </a:t>
            </a:r>
            <a:r>
              <a:rPr lang="en-US" sz="1600" b="1" dirty="0"/>
              <a:t>30,</a:t>
            </a:r>
            <a:r>
              <a:rPr lang="en-US" sz="1600" dirty="0"/>
              <a:t> 3062–3069 (2014).</a:t>
            </a:r>
          </a:p>
        </p:txBody>
      </p:sp>
      <p:pic>
        <p:nvPicPr>
          <p:cNvPr id="8" name="Picture 7" descr="Screen Shot 2014-11-14 at 8.18.0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25053"/>
            <a:ext cx="3716131" cy="3432066"/>
          </a:xfrm>
          <a:prstGeom prst="rect">
            <a:avLst/>
          </a:prstGeom>
        </p:spPr>
      </p:pic>
    </p:spTree>
    <p:extLst>
      <p:ext uri="{BB962C8B-B14F-4D97-AF65-F5344CB8AC3E}">
        <p14:creationId xmlns:p14="http://schemas.microsoft.com/office/powerpoint/2010/main" val="297511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3A19-5647-8A4E-972C-69BA3FB1273E}"/>
              </a:ext>
            </a:extLst>
          </p:cNvPr>
          <p:cNvSpPr>
            <a:spLocks noGrp="1"/>
          </p:cNvSpPr>
          <p:nvPr>
            <p:ph type="title"/>
          </p:nvPr>
        </p:nvSpPr>
        <p:spPr/>
        <p:txBody>
          <a:bodyPr>
            <a:normAutofit fontScale="90000"/>
          </a:bodyPr>
          <a:lstStyle/>
          <a:p>
            <a:r>
              <a:rPr lang="en-US" dirty="0"/>
              <a:t>Bayesian Nonparametric Cross-Study Validation of Prediction Methods</a:t>
            </a:r>
          </a:p>
        </p:txBody>
      </p:sp>
      <p:sp>
        <p:nvSpPr>
          <p:cNvPr id="3" name="Content Placeholder 2">
            <a:extLst>
              <a:ext uri="{FF2B5EF4-FFF2-40B4-BE49-F238E27FC236}">
                <a16:creationId xmlns:a16="http://schemas.microsoft.com/office/drawing/2014/main" id="{BF0F5331-8815-8E4F-A09F-BAC6EE202B81}"/>
              </a:ext>
            </a:extLst>
          </p:cNvPr>
          <p:cNvSpPr>
            <a:spLocks noGrp="1"/>
          </p:cNvSpPr>
          <p:nvPr>
            <p:ph idx="1"/>
          </p:nvPr>
        </p:nvSpPr>
        <p:spPr>
          <a:xfrm>
            <a:off x="457200" y="1841500"/>
            <a:ext cx="8229600" cy="4284663"/>
          </a:xfrm>
        </p:spPr>
        <p:txBody>
          <a:bodyPr/>
          <a:lstStyle/>
          <a:p>
            <a:r>
              <a:rPr lang="en-US" dirty="0"/>
              <a:t>Model latent partitions in Z-matrix with a Dirichlet Process prior</a:t>
            </a:r>
          </a:p>
          <a:p>
            <a:r>
              <a:rPr lang="en-US" dirty="0"/>
              <a:t>Infer clusters of studies and rank prediction algorithms accounting for heterogeneous studies</a:t>
            </a:r>
          </a:p>
        </p:txBody>
      </p:sp>
      <p:sp>
        <p:nvSpPr>
          <p:cNvPr id="4" name="Slide Number Placeholder 3">
            <a:extLst>
              <a:ext uri="{FF2B5EF4-FFF2-40B4-BE49-F238E27FC236}">
                <a16:creationId xmlns:a16="http://schemas.microsoft.com/office/drawing/2014/main" id="{07C39C14-9A80-C54B-9659-5612D135A2DD}"/>
              </a:ext>
            </a:extLst>
          </p:cNvPr>
          <p:cNvSpPr>
            <a:spLocks noGrp="1"/>
          </p:cNvSpPr>
          <p:nvPr>
            <p:ph type="sldNum" sz="quarter" idx="12"/>
          </p:nvPr>
        </p:nvSpPr>
        <p:spPr/>
        <p:txBody>
          <a:bodyPr/>
          <a:lstStyle/>
          <a:p>
            <a:fld id="{C71C242F-20BE-4F6C-ABA6-9DCC8641EF60}" type="slidenum">
              <a:rPr lang="en-US" smtClean="0"/>
              <a:pPr/>
              <a:t>13</a:t>
            </a:fld>
            <a:endParaRPr lang="en-US"/>
          </a:p>
        </p:txBody>
      </p:sp>
      <p:sp>
        <p:nvSpPr>
          <p:cNvPr id="7" name="TextBox 6">
            <a:extLst>
              <a:ext uri="{FF2B5EF4-FFF2-40B4-BE49-F238E27FC236}">
                <a16:creationId xmlns:a16="http://schemas.microsoft.com/office/drawing/2014/main" id="{5C98E98C-3A87-F245-8E3E-DDE030AD981A}"/>
              </a:ext>
            </a:extLst>
          </p:cNvPr>
          <p:cNvSpPr txBox="1"/>
          <p:nvPr/>
        </p:nvSpPr>
        <p:spPr>
          <a:xfrm>
            <a:off x="457200" y="6385023"/>
            <a:ext cx="8081636" cy="307777"/>
          </a:xfrm>
          <a:prstGeom prst="rect">
            <a:avLst/>
          </a:prstGeom>
          <a:noFill/>
        </p:spPr>
        <p:txBody>
          <a:bodyPr wrap="none" rtlCol="0">
            <a:spAutoFit/>
          </a:bodyPr>
          <a:lstStyle/>
          <a:p>
            <a:r>
              <a:rPr lang="en-US" sz="1400" dirty="0" err="1"/>
              <a:t>Trippa</a:t>
            </a:r>
            <a:r>
              <a:rPr lang="en-US" sz="1400" dirty="0"/>
              <a:t> L, Waldron L, </a:t>
            </a:r>
            <a:r>
              <a:rPr lang="en-US" sz="1400" dirty="0" err="1"/>
              <a:t>Huttenhower</a:t>
            </a:r>
            <a:r>
              <a:rPr lang="en-US" sz="1400" dirty="0"/>
              <a:t> C, </a:t>
            </a:r>
            <a:r>
              <a:rPr lang="en-US" sz="1400" dirty="0" err="1"/>
              <a:t>Parmigiani</a:t>
            </a:r>
            <a:r>
              <a:rPr lang="en-US" sz="1400" dirty="0"/>
              <a:t> G. Annals of Applied Statistics 2015, 9(1) 402-428. </a:t>
            </a:r>
          </a:p>
        </p:txBody>
      </p:sp>
    </p:spTree>
    <p:extLst>
      <p:ext uri="{BB962C8B-B14F-4D97-AF65-F5344CB8AC3E}">
        <p14:creationId xmlns:p14="http://schemas.microsoft.com/office/powerpoint/2010/main" val="204314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2F3D-FA3C-194E-AD6A-B3F11A4E76DF}"/>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kinds of heterogeneity cause loss of accuracy?</a:t>
            </a:r>
            <a:endParaRPr lang="en-US" dirty="0"/>
          </a:p>
        </p:txBody>
      </p:sp>
      <p:sp>
        <p:nvSpPr>
          <p:cNvPr id="3" name="Content Placeholder 2">
            <a:extLst>
              <a:ext uri="{FF2B5EF4-FFF2-40B4-BE49-F238E27FC236}">
                <a16:creationId xmlns:a16="http://schemas.microsoft.com/office/drawing/2014/main" id="{E7FE6DF2-2FE7-9545-BC5A-9B9442956E3D}"/>
              </a:ext>
            </a:extLst>
          </p:cNvPr>
          <p:cNvSpPr>
            <a:spLocks noGrp="1"/>
          </p:cNvSpPr>
          <p:nvPr>
            <p:ph idx="1"/>
          </p:nvPr>
        </p:nvSpPr>
        <p:spPr/>
        <p:txBody>
          <a:bodyPr/>
          <a:lstStyle/>
          <a:p>
            <a:r>
              <a:rPr lang="en-US" dirty="0"/>
              <a:t>Many studies have noted potential sources of heterogeneity in genomic studies</a:t>
            </a:r>
          </a:p>
          <a:p>
            <a:r>
              <a:rPr lang="en-US" dirty="0"/>
              <a:t>None have systematically investigated their impacts on prediction accuracy across studies</a:t>
            </a:r>
          </a:p>
          <a:p>
            <a:endParaRPr lang="en-US" dirty="0"/>
          </a:p>
          <a:p>
            <a:endParaRPr lang="en-US" dirty="0"/>
          </a:p>
        </p:txBody>
      </p:sp>
      <p:sp>
        <p:nvSpPr>
          <p:cNvPr id="4" name="Slide Number Placeholder 3">
            <a:extLst>
              <a:ext uri="{FF2B5EF4-FFF2-40B4-BE49-F238E27FC236}">
                <a16:creationId xmlns:a16="http://schemas.microsoft.com/office/drawing/2014/main" id="{53F24E19-EF64-844E-8F18-CE0AD4620564}"/>
              </a:ext>
            </a:extLst>
          </p:cNvPr>
          <p:cNvSpPr>
            <a:spLocks noGrp="1"/>
          </p:cNvSpPr>
          <p:nvPr>
            <p:ph type="sldNum" sz="quarter" idx="12"/>
          </p:nvPr>
        </p:nvSpPr>
        <p:spPr/>
        <p:txBody>
          <a:bodyPr/>
          <a:lstStyle/>
          <a:p>
            <a:fld id="{C71C242F-20BE-4F6C-ABA6-9DCC8641EF60}" type="slidenum">
              <a:rPr lang="en-US" smtClean="0"/>
              <a:pPr/>
              <a:t>14</a:t>
            </a:fld>
            <a:endParaRPr lang="en-US"/>
          </a:p>
        </p:txBody>
      </p:sp>
      <p:sp>
        <p:nvSpPr>
          <p:cNvPr id="5" name="TextBox 4">
            <a:extLst>
              <a:ext uri="{FF2B5EF4-FFF2-40B4-BE49-F238E27FC236}">
                <a16:creationId xmlns:a16="http://schemas.microsoft.com/office/drawing/2014/main" id="{6C5AE8CD-8A4D-C84C-A203-AC8CC4CEEBC8}"/>
              </a:ext>
            </a:extLst>
          </p:cNvPr>
          <p:cNvSpPr txBox="1"/>
          <p:nvPr/>
        </p:nvSpPr>
        <p:spPr>
          <a:xfrm>
            <a:off x="92938" y="5979647"/>
            <a:ext cx="9051062" cy="523220"/>
          </a:xfrm>
          <a:prstGeom prst="rect">
            <a:avLst/>
          </a:prstGeom>
          <a:noFill/>
        </p:spPr>
        <p:txBody>
          <a:bodyPr wrap="square" rtlCol="0">
            <a:spAutoFit/>
          </a:bodyPr>
          <a:lstStyle/>
          <a:p>
            <a:r>
              <a:rPr lang="en-US" sz="1400" dirty="0"/>
              <a:t>Zhang Y, </a:t>
            </a:r>
            <a:r>
              <a:rPr lang="en-US" sz="1400" dirty="0" err="1"/>
              <a:t>Bernau</a:t>
            </a:r>
            <a:r>
              <a:rPr lang="en-US" sz="1400" dirty="0"/>
              <a:t> C, </a:t>
            </a:r>
            <a:r>
              <a:rPr lang="en-US" sz="1400" dirty="0" err="1"/>
              <a:t>Parmigiani</a:t>
            </a:r>
            <a:r>
              <a:rPr lang="en-US" sz="1400" dirty="0"/>
              <a:t> G, Waldron L. </a:t>
            </a:r>
            <a:r>
              <a:rPr lang="en-US" sz="1400" b="1" dirty="0"/>
              <a:t>The impact of different sources of heterogeneity on loss of accuracy from genomic prediction models. </a:t>
            </a:r>
            <a:r>
              <a:rPr lang="en-US" sz="1400" dirty="0" err="1"/>
              <a:t>bioRxiv</a:t>
            </a:r>
            <a:r>
              <a:rPr lang="en-US" sz="1400" dirty="0"/>
              <a:t> 374355 (July 23, 2018)</a:t>
            </a:r>
          </a:p>
        </p:txBody>
      </p:sp>
    </p:spTree>
    <p:extLst>
      <p:ext uri="{BB962C8B-B14F-4D97-AF65-F5344CB8AC3E}">
        <p14:creationId xmlns:p14="http://schemas.microsoft.com/office/powerpoint/2010/main" val="3725844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174-3D95-4546-8EBA-651C9F8DCBD2}"/>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kinds of heterogeneity cause loss of accuracy?</a:t>
            </a:r>
            <a:endParaRPr lang="en-US" dirty="0"/>
          </a:p>
        </p:txBody>
      </p:sp>
      <p:sp>
        <p:nvSpPr>
          <p:cNvPr id="3" name="Content Placeholder 2">
            <a:extLst>
              <a:ext uri="{FF2B5EF4-FFF2-40B4-BE49-F238E27FC236}">
                <a16:creationId xmlns:a16="http://schemas.microsoft.com/office/drawing/2014/main" id="{96EA8A96-4107-A54A-8B06-038B380FA7E2}"/>
              </a:ext>
            </a:extLst>
          </p:cNvPr>
          <p:cNvSpPr>
            <a:spLocks noGrp="1"/>
          </p:cNvSpPr>
          <p:nvPr>
            <p:ph idx="1"/>
          </p:nvPr>
        </p:nvSpPr>
        <p:spPr/>
        <p:txBody>
          <a:bodyPr>
            <a:normAutofit/>
          </a:bodyPr>
          <a:lstStyle/>
          <a:p>
            <a:pPr marL="0" indent="0">
              <a:buNone/>
            </a:pPr>
            <a:r>
              <a:rPr lang="en-US" dirty="0"/>
              <a:t>Three types of heterogeneity between studies are manipulated and studied:</a:t>
            </a:r>
          </a:p>
          <a:p>
            <a:pPr marL="971550" lvl="1" indent="-514350">
              <a:buFont typeface="+mj-lt"/>
              <a:buAutoNum type="arabicPeriod"/>
            </a:pPr>
            <a:r>
              <a:rPr lang="en-US" dirty="0"/>
              <a:t>imbalances in the prevalence of clinical and pathological covariates</a:t>
            </a:r>
          </a:p>
          <a:p>
            <a:pPr marL="971550" lvl="1" indent="-514350">
              <a:buFont typeface="+mj-lt"/>
              <a:buAutoNum type="arabicPeriod"/>
            </a:pPr>
            <a:endParaRPr lang="en-US" dirty="0"/>
          </a:p>
          <a:p>
            <a:pPr lvl="2">
              <a:buFont typeface="Wingdings" pitchFamily="2" charset="2"/>
              <a:buChar char="Ø"/>
            </a:pPr>
            <a:r>
              <a:rPr lang="en-US" dirty="0"/>
              <a:t> Manipulate re-sampling probabilities to produce identical joint probability distributions of clinical covariates across datasets </a:t>
            </a:r>
          </a:p>
          <a:p>
            <a:pPr lvl="2">
              <a:buFont typeface="Wingdings" pitchFamily="2" charset="2"/>
              <a:buChar char="Ø"/>
            </a:pPr>
            <a:endParaRPr lang="en-US" dirty="0"/>
          </a:p>
          <a:p>
            <a:pPr lvl="2">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D8AC77C2-62ED-D24A-854D-9E17A977790B}"/>
              </a:ext>
            </a:extLst>
          </p:cNvPr>
          <p:cNvSpPr>
            <a:spLocks noGrp="1"/>
          </p:cNvSpPr>
          <p:nvPr>
            <p:ph type="sldNum" sz="quarter" idx="12"/>
          </p:nvPr>
        </p:nvSpPr>
        <p:spPr/>
        <p:txBody>
          <a:bodyPr/>
          <a:lstStyle/>
          <a:p>
            <a:fld id="{C71C242F-20BE-4F6C-ABA6-9DCC8641EF60}" type="slidenum">
              <a:rPr lang="en-US" smtClean="0"/>
              <a:pPr/>
              <a:t>15</a:t>
            </a:fld>
            <a:endParaRPr lang="en-US"/>
          </a:p>
        </p:txBody>
      </p:sp>
      <p:pic>
        <p:nvPicPr>
          <p:cNvPr id="5" name="Picture 4">
            <a:extLst>
              <a:ext uri="{FF2B5EF4-FFF2-40B4-BE49-F238E27FC236}">
                <a16:creationId xmlns:a16="http://schemas.microsoft.com/office/drawing/2014/main" id="{34206FAB-EC19-CD4F-80E6-392775230C81}"/>
              </a:ext>
            </a:extLst>
          </p:cNvPr>
          <p:cNvPicPr>
            <a:picLocks noChangeAspect="1"/>
          </p:cNvPicPr>
          <p:nvPr/>
        </p:nvPicPr>
        <p:blipFill>
          <a:blip r:embed="rId2"/>
          <a:stretch>
            <a:fillRect/>
          </a:stretch>
        </p:blipFill>
        <p:spPr>
          <a:xfrm>
            <a:off x="1123950" y="3764892"/>
            <a:ext cx="6896100" cy="2685120"/>
          </a:xfrm>
          <a:prstGeom prst="rect">
            <a:avLst/>
          </a:prstGeom>
        </p:spPr>
      </p:pic>
    </p:spTree>
    <p:extLst>
      <p:ext uri="{BB962C8B-B14F-4D97-AF65-F5344CB8AC3E}">
        <p14:creationId xmlns:p14="http://schemas.microsoft.com/office/powerpoint/2010/main" val="23011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174-3D95-4546-8EBA-651C9F8DCBD2}"/>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kinds of heterogeneity cause loss of accuracy?</a:t>
            </a:r>
            <a:endParaRPr lang="en-US" dirty="0"/>
          </a:p>
        </p:txBody>
      </p:sp>
      <p:sp>
        <p:nvSpPr>
          <p:cNvPr id="3" name="Content Placeholder 2">
            <a:extLst>
              <a:ext uri="{FF2B5EF4-FFF2-40B4-BE49-F238E27FC236}">
                <a16:creationId xmlns:a16="http://schemas.microsoft.com/office/drawing/2014/main" id="{96EA8A96-4107-A54A-8B06-038B380FA7E2}"/>
              </a:ext>
            </a:extLst>
          </p:cNvPr>
          <p:cNvSpPr>
            <a:spLocks noGrp="1"/>
          </p:cNvSpPr>
          <p:nvPr>
            <p:ph idx="1"/>
          </p:nvPr>
        </p:nvSpPr>
        <p:spPr/>
        <p:txBody>
          <a:bodyPr>
            <a:normAutofit/>
          </a:bodyPr>
          <a:lstStyle/>
          <a:p>
            <a:pPr marL="0" indent="0">
              <a:buNone/>
            </a:pPr>
            <a:r>
              <a:rPr lang="en-US" dirty="0"/>
              <a:t>Three types of heterogeneity between studies are manipulated and studied:</a:t>
            </a:r>
          </a:p>
          <a:p>
            <a:pPr marL="971550" lvl="1" indent="-514350">
              <a:buFont typeface="+mj-lt"/>
              <a:buAutoNum type="arabicPeriod" startAt="2"/>
            </a:pPr>
            <a:r>
              <a:rPr lang="en-US" dirty="0"/>
              <a:t>differences in gene covariance due to batch, platform, or tumor purity effects</a:t>
            </a:r>
          </a:p>
          <a:p>
            <a:pPr marL="971550" lvl="1" indent="-514350">
              <a:buFont typeface="+mj-lt"/>
              <a:buAutoNum type="arabicPeriod" startAt="2"/>
            </a:pPr>
            <a:endParaRPr lang="en-US" dirty="0"/>
          </a:p>
          <a:p>
            <a:pPr lvl="2">
              <a:buFont typeface="Wingdings" pitchFamily="2" charset="2"/>
              <a:buChar char="Ø"/>
            </a:pPr>
            <a:r>
              <a:rPr lang="en-US" dirty="0"/>
              <a:t> Filter genes with low Integrative Correlation</a:t>
            </a:r>
            <a:r>
              <a:rPr lang="en-US" baseline="30000" dirty="0"/>
              <a:t>1</a:t>
            </a:r>
          </a:p>
        </p:txBody>
      </p:sp>
      <p:sp>
        <p:nvSpPr>
          <p:cNvPr id="4" name="Slide Number Placeholder 3">
            <a:extLst>
              <a:ext uri="{FF2B5EF4-FFF2-40B4-BE49-F238E27FC236}">
                <a16:creationId xmlns:a16="http://schemas.microsoft.com/office/drawing/2014/main" id="{D8AC77C2-62ED-D24A-854D-9E17A977790B}"/>
              </a:ext>
            </a:extLst>
          </p:cNvPr>
          <p:cNvSpPr>
            <a:spLocks noGrp="1"/>
          </p:cNvSpPr>
          <p:nvPr>
            <p:ph type="sldNum" sz="quarter" idx="12"/>
          </p:nvPr>
        </p:nvSpPr>
        <p:spPr/>
        <p:txBody>
          <a:bodyPr/>
          <a:lstStyle/>
          <a:p>
            <a:fld id="{C71C242F-20BE-4F6C-ABA6-9DCC8641EF60}" type="slidenum">
              <a:rPr lang="en-US" smtClean="0"/>
              <a:pPr/>
              <a:t>16</a:t>
            </a:fld>
            <a:endParaRPr lang="en-US"/>
          </a:p>
        </p:txBody>
      </p:sp>
      <p:sp>
        <p:nvSpPr>
          <p:cNvPr id="5" name="TextBox 4">
            <a:extLst>
              <a:ext uri="{FF2B5EF4-FFF2-40B4-BE49-F238E27FC236}">
                <a16:creationId xmlns:a16="http://schemas.microsoft.com/office/drawing/2014/main" id="{353C80D0-3B10-084F-BF0E-708B7EE28B74}"/>
              </a:ext>
            </a:extLst>
          </p:cNvPr>
          <p:cNvSpPr txBox="1"/>
          <p:nvPr/>
        </p:nvSpPr>
        <p:spPr>
          <a:xfrm>
            <a:off x="660401" y="6198255"/>
            <a:ext cx="7302500" cy="523220"/>
          </a:xfrm>
          <a:prstGeom prst="rect">
            <a:avLst/>
          </a:prstGeom>
          <a:noFill/>
        </p:spPr>
        <p:txBody>
          <a:bodyPr wrap="square" rtlCol="0">
            <a:spAutoFit/>
          </a:bodyPr>
          <a:lstStyle/>
          <a:p>
            <a:r>
              <a:rPr lang="en-US" sz="1400" baseline="30000" dirty="0"/>
              <a:t>1</a:t>
            </a:r>
            <a:r>
              <a:rPr lang="en-US" sz="1400" dirty="0"/>
              <a:t>Parmigiani et al. (2004, 1 May). A cross-study comparison of gene expression studies for the molecular classification of lung cancer. </a:t>
            </a:r>
            <a:r>
              <a:rPr lang="en-US" sz="1400" dirty="0" err="1"/>
              <a:t>Clin</a:t>
            </a:r>
            <a:r>
              <a:rPr lang="en-US" sz="1400" dirty="0"/>
              <a:t>. Cancer Res. 10(9), 2922{2927.</a:t>
            </a:r>
          </a:p>
        </p:txBody>
      </p:sp>
    </p:spTree>
    <p:extLst>
      <p:ext uri="{BB962C8B-B14F-4D97-AF65-F5344CB8AC3E}">
        <p14:creationId xmlns:p14="http://schemas.microsoft.com/office/powerpoint/2010/main" val="41325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174-3D95-4546-8EBA-651C9F8DCBD2}"/>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kinds of heterogeneity cause loss of accuracy?</a:t>
            </a:r>
            <a:endParaRPr lang="en-US" dirty="0"/>
          </a:p>
        </p:txBody>
      </p:sp>
      <p:sp>
        <p:nvSpPr>
          <p:cNvPr id="3" name="Content Placeholder 2">
            <a:extLst>
              <a:ext uri="{FF2B5EF4-FFF2-40B4-BE49-F238E27FC236}">
                <a16:creationId xmlns:a16="http://schemas.microsoft.com/office/drawing/2014/main" id="{96EA8A96-4107-A54A-8B06-038B380FA7E2}"/>
              </a:ext>
            </a:extLst>
          </p:cNvPr>
          <p:cNvSpPr>
            <a:spLocks noGrp="1"/>
          </p:cNvSpPr>
          <p:nvPr>
            <p:ph idx="1"/>
          </p:nvPr>
        </p:nvSpPr>
        <p:spPr/>
        <p:txBody>
          <a:bodyPr>
            <a:normAutofit/>
          </a:bodyPr>
          <a:lstStyle/>
          <a:p>
            <a:pPr marL="0" indent="0">
              <a:buNone/>
            </a:pPr>
            <a:r>
              <a:rPr lang="en-US" dirty="0"/>
              <a:t>Three types of heterogeneity between studies are manipulated and studied:</a:t>
            </a:r>
          </a:p>
          <a:p>
            <a:pPr marL="971550" lvl="1" indent="-514350">
              <a:buFont typeface="+mj-lt"/>
              <a:buAutoNum type="arabicPeriod" startAt="3"/>
            </a:pPr>
            <a:r>
              <a:rPr lang="en-US" dirty="0"/>
              <a:t>residual confounding or other reasons for different “true" models between gene expression / clinical factors and outcome.</a:t>
            </a:r>
          </a:p>
          <a:p>
            <a:pPr lvl="2">
              <a:buFont typeface="Wingdings" pitchFamily="2" charset="2"/>
              <a:buChar char="Ø"/>
            </a:pPr>
            <a:endParaRPr lang="en-US" dirty="0"/>
          </a:p>
          <a:p>
            <a:pPr lvl="2">
              <a:buFont typeface="Wingdings" pitchFamily="2" charset="2"/>
              <a:buChar char="Ø"/>
            </a:pPr>
            <a:r>
              <a:rPr lang="en-US" dirty="0"/>
              <a:t> Use identical generative models for every dataset</a:t>
            </a:r>
          </a:p>
          <a:p>
            <a:endParaRPr lang="en-US" dirty="0"/>
          </a:p>
        </p:txBody>
      </p:sp>
      <p:sp>
        <p:nvSpPr>
          <p:cNvPr id="4" name="Slide Number Placeholder 3">
            <a:extLst>
              <a:ext uri="{FF2B5EF4-FFF2-40B4-BE49-F238E27FC236}">
                <a16:creationId xmlns:a16="http://schemas.microsoft.com/office/drawing/2014/main" id="{D8AC77C2-62ED-D24A-854D-9E17A977790B}"/>
              </a:ext>
            </a:extLst>
          </p:cNvPr>
          <p:cNvSpPr>
            <a:spLocks noGrp="1"/>
          </p:cNvSpPr>
          <p:nvPr>
            <p:ph type="sldNum" sz="quarter" idx="12"/>
          </p:nvPr>
        </p:nvSpPr>
        <p:spPr/>
        <p:txBody>
          <a:bodyPr/>
          <a:lstStyle/>
          <a:p>
            <a:fld id="{C71C242F-20BE-4F6C-ABA6-9DCC8641EF60}" type="slidenum">
              <a:rPr lang="en-US" smtClean="0"/>
              <a:pPr/>
              <a:t>17</a:t>
            </a:fld>
            <a:endParaRPr lang="en-US"/>
          </a:p>
        </p:txBody>
      </p:sp>
    </p:spTree>
    <p:extLst>
      <p:ext uri="{BB962C8B-B14F-4D97-AF65-F5344CB8AC3E}">
        <p14:creationId xmlns:p14="http://schemas.microsoft.com/office/powerpoint/2010/main" val="396790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causes degradation in CSV?</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18</a:t>
            </a:fld>
            <a:endParaRPr lang="en-US"/>
          </a:p>
        </p:txBody>
      </p:sp>
      <p:pic>
        <p:nvPicPr>
          <p:cNvPr id="14" name="Picture 13">
            <a:extLst>
              <a:ext uri="{FF2B5EF4-FFF2-40B4-BE49-F238E27FC236}">
                <a16:creationId xmlns:a16="http://schemas.microsoft.com/office/drawing/2014/main" id="{1E603D6E-E7A9-CD48-9A20-D2234994F6CF}"/>
              </a:ext>
            </a:extLst>
          </p:cNvPr>
          <p:cNvPicPr>
            <a:picLocks noChangeAspect="1"/>
          </p:cNvPicPr>
          <p:nvPr/>
        </p:nvPicPr>
        <p:blipFill>
          <a:blip r:embed="rId2"/>
          <a:stretch>
            <a:fillRect/>
          </a:stretch>
        </p:blipFill>
        <p:spPr>
          <a:xfrm>
            <a:off x="4830613" y="1658144"/>
            <a:ext cx="4135420" cy="3091656"/>
          </a:xfrm>
          <a:prstGeom prst="rect">
            <a:avLst/>
          </a:prstGeom>
        </p:spPr>
      </p:pic>
      <p:pic>
        <p:nvPicPr>
          <p:cNvPr id="15" name="Picture 14">
            <a:extLst>
              <a:ext uri="{FF2B5EF4-FFF2-40B4-BE49-F238E27FC236}">
                <a16:creationId xmlns:a16="http://schemas.microsoft.com/office/drawing/2014/main" id="{CB2D6A32-116F-9144-A487-8FFEFD286614}"/>
              </a:ext>
            </a:extLst>
          </p:cNvPr>
          <p:cNvPicPr>
            <a:picLocks noChangeAspect="1"/>
          </p:cNvPicPr>
          <p:nvPr/>
        </p:nvPicPr>
        <p:blipFill>
          <a:blip r:embed="rId3"/>
          <a:stretch>
            <a:fillRect/>
          </a:stretch>
        </p:blipFill>
        <p:spPr>
          <a:xfrm>
            <a:off x="558801" y="1654461"/>
            <a:ext cx="3606800" cy="3095339"/>
          </a:xfrm>
          <a:prstGeom prst="rect">
            <a:avLst/>
          </a:prstGeom>
        </p:spPr>
      </p:pic>
      <p:sp>
        <p:nvSpPr>
          <p:cNvPr id="16" name="TextBox 15">
            <a:extLst>
              <a:ext uri="{FF2B5EF4-FFF2-40B4-BE49-F238E27FC236}">
                <a16:creationId xmlns:a16="http://schemas.microsoft.com/office/drawing/2014/main" id="{C6BAE8D2-F032-2D45-B0AD-FC70B88C1C51}"/>
              </a:ext>
            </a:extLst>
          </p:cNvPr>
          <p:cNvSpPr txBox="1"/>
          <p:nvPr/>
        </p:nvSpPr>
        <p:spPr>
          <a:xfrm>
            <a:off x="736600" y="5283200"/>
            <a:ext cx="7607300" cy="830997"/>
          </a:xfrm>
          <a:prstGeom prst="rect">
            <a:avLst/>
          </a:prstGeom>
          <a:noFill/>
        </p:spPr>
        <p:txBody>
          <a:bodyPr wrap="square" rtlCol="0">
            <a:spAutoFit/>
          </a:bodyPr>
          <a:lstStyle/>
          <a:p>
            <a:r>
              <a:rPr lang="en-US" dirty="0"/>
              <a:t>Simulation results comparing performances of cross-validation and cross-study validation.</a:t>
            </a:r>
          </a:p>
        </p:txBody>
      </p:sp>
    </p:spTree>
    <p:extLst>
      <p:ext uri="{BB962C8B-B14F-4D97-AF65-F5344CB8AC3E}">
        <p14:creationId xmlns:p14="http://schemas.microsoft.com/office/powerpoint/2010/main" val="352774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FCCB-3A49-884C-BE51-4E2D57C54C7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E6AAE44-3E11-244E-9793-4C1971E9C144}"/>
              </a:ext>
            </a:extLst>
          </p:cNvPr>
          <p:cNvSpPr>
            <a:spLocks noGrp="1"/>
          </p:cNvSpPr>
          <p:nvPr>
            <p:ph idx="1"/>
          </p:nvPr>
        </p:nvSpPr>
        <p:spPr/>
        <p:txBody>
          <a:bodyPr>
            <a:normAutofit/>
          </a:bodyPr>
          <a:lstStyle/>
          <a:p>
            <a:r>
              <a:rPr lang="en-US" dirty="0"/>
              <a:t>Easily identifiable sources of heterogeneity are not necessarily the most important ones</a:t>
            </a:r>
          </a:p>
          <a:p>
            <a:r>
              <a:rPr lang="en-US" dirty="0"/>
              <a:t>Unidentified heterogeneity, such as from unmeasured confounding, may be more important</a:t>
            </a:r>
          </a:p>
        </p:txBody>
      </p:sp>
      <p:sp>
        <p:nvSpPr>
          <p:cNvPr id="4" name="Slide Number Placeholder 3">
            <a:extLst>
              <a:ext uri="{FF2B5EF4-FFF2-40B4-BE49-F238E27FC236}">
                <a16:creationId xmlns:a16="http://schemas.microsoft.com/office/drawing/2014/main" id="{FC779EF7-B8DD-414A-855A-5BB73C42C2CE}"/>
              </a:ext>
            </a:extLst>
          </p:cNvPr>
          <p:cNvSpPr>
            <a:spLocks noGrp="1"/>
          </p:cNvSpPr>
          <p:nvPr>
            <p:ph type="sldNum" sz="quarter" idx="12"/>
          </p:nvPr>
        </p:nvSpPr>
        <p:spPr/>
        <p:txBody>
          <a:bodyPr/>
          <a:lstStyle/>
          <a:p>
            <a:fld id="{C71C242F-20BE-4F6C-ABA6-9DCC8641EF60}" type="slidenum">
              <a:rPr lang="en-US" smtClean="0"/>
              <a:pPr/>
              <a:t>19</a:t>
            </a:fld>
            <a:endParaRPr lang="en-US"/>
          </a:p>
        </p:txBody>
      </p:sp>
      <p:sp>
        <p:nvSpPr>
          <p:cNvPr id="5" name="TextBox 4">
            <a:extLst>
              <a:ext uri="{FF2B5EF4-FFF2-40B4-BE49-F238E27FC236}">
                <a16:creationId xmlns:a16="http://schemas.microsoft.com/office/drawing/2014/main" id="{3156C7FF-84E2-C145-B581-B1C67513817B}"/>
              </a:ext>
            </a:extLst>
          </p:cNvPr>
          <p:cNvSpPr txBox="1"/>
          <p:nvPr/>
        </p:nvSpPr>
        <p:spPr>
          <a:xfrm>
            <a:off x="92938" y="5979647"/>
            <a:ext cx="9051062" cy="523220"/>
          </a:xfrm>
          <a:prstGeom prst="rect">
            <a:avLst/>
          </a:prstGeom>
          <a:noFill/>
        </p:spPr>
        <p:txBody>
          <a:bodyPr wrap="square" rtlCol="0">
            <a:spAutoFit/>
          </a:bodyPr>
          <a:lstStyle/>
          <a:p>
            <a:r>
              <a:rPr lang="en-US" sz="1400" dirty="0"/>
              <a:t>Zhang Y, </a:t>
            </a:r>
            <a:r>
              <a:rPr lang="en-US" sz="1400" dirty="0" err="1"/>
              <a:t>Bernau</a:t>
            </a:r>
            <a:r>
              <a:rPr lang="en-US" sz="1400" dirty="0"/>
              <a:t> C, </a:t>
            </a:r>
            <a:r>
              <a:rPr lang="en-US" sz="1400" dirty="0" err="1"/>
              <a:t>Parmigiani</a:t>
            </a:r>
            <a:r>
              <a:rPr lang="en-US" sz="1400" dirty="0"/>
              <a:t> G, Waldron L. </a:t>
            </a:r>
            <a:r>
              <a:rPr lang="en-US" sz="1400" b="1" dirty="0"/>
              <a:t>The impact of different sources of heterogeneity on loss of accuracy from genomic prediction models. </a:t>
            </a:r>
            <a:r>
              <a:rPr lang="en-US" sz="1400" dirty="0" err="1"/>
              <a:t>bioRxiv</a:t>
            </a:r>
            <a:r>
              <a:rPr lang="en-US" sz="1400" dirty="0"/>
              <a:t> 374355 (July 23, 2018)</a:t>
            </a:r>
          </a:p>
        </p:txBody>
      </p:sp>
    </p:spTree>
    <p:extLst>
      <p:ext uri="{BB962C8B-B14F-4D97-AF65-F5344CB8AC3E}">
        <p14:creationId xmlns:p14="http://schemas.microsoft.com/office/powerpoint/2010/main" val="22204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514350" indent="-514350">
              <a:buFont typeface="+mj-lt"/>
              <a:buAutoNum type="arabicPeriod"/>
            </a:pPr>
            <a:r>
              <a:rPr lang="en-US" dirty="0"/>
              <a:t>Background</a:t>
            </a:r>
          </a:p>
          <a:p>
            <a:pPr marL="914400" lvl="1" indent="-514350"/>
            <a:r>
              <a:rPr lang="en-US" dirty="0"/>
              <a:t>Cross-validation vs. cross-study validation</a:t>
            </a:r>
          </a:p>
          <a:p>
            <a:pPr marL="914400" lvl="1" indent="-514350"/>
            <a:r>
              <a:rPr lang="en-US" dirty="0"/>
              <a:t>Generalist vs. specialist prediction algorithms</a:t>
            </a:r>
          </a:p>
          <a:p>
            <a:pPr marL="514350" indent="-514350">
              <a:buFont typeface="+mj-lt"/>
              <a:buAutoNum type="arabicPeriod"/>
            </a:pPr>
            <a:r>
              <a:rPr lang="en-US" dirty="0"/>
              <a:t>Why is cross-study validation disappointing?</a:t>
            </a:r>
          </a:p>
          <a:p>
            <a:pPr marL="514350" indent="-514350">
              <a:buFont typeface="+mj-lt"/>
              <a:buAutoNum type="arabicPeriod"/>
            </a:pPr>
            <a:r>
              <a:rPr lang="en-US" dirty="0"/>
              <a:t>Future outlook</a:t>
            </a:r>
          </a:p>
          <a:p>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2</a:t>
            </a:fld>
            <a:endParaRPr lang="en-US"/>
          </a:p>
        </p:txBody>
      </p:sp>
    </p:spTree>
    <p:extLst>
      <p:ext uri="{BB962C8B-B14F-4D97-AF65-F5344CB8AC3E}">
        <p14:creationId xmlns:p14="http://schemas.microsoft.com/office/powerpoint/2010/main" val="1335285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7303-0233-2D47-A5F8-3B16FC4844ED}"/>
              </a:ext>
            </a:extLst>
          </p:cNvPr>
          <p:cNvSpPr>
            <a:spLocks noGrp="1"/>
          </p:cNvSpPr>
          <p:nvPr>
            <p:ph type="title"/>
          </p:nvPr>
        </p:nvSpPr>
        <p:spPr/>
        <p:txBody>
          <a:bodyPr/>
          <a:lstStyle/>
          <a:p>
            <a:r>
              <a:rPr lang="en-US" dirty="0"/>
              <a:t>Future outlook</a:t>
            </a:r>
          </a:p>
        </p:txBody>
      </p:sp>
      <p:sp>
        <p:nvSpPr>
          <p:cNvPr id="3" name="Content Placeholder 2">
            <a:extLst>
              <a:ext uri="{FF2B5EF4-FFF2-40B4-BE49-F238E27FC236}">
                <a16:creationId xmlns:a16="http://schemas.microsoft.com/office/drawing/2014/main" id="{4577EDCB-B0E2-E74C-B5A3-64DCA3DCD644}"/>
              </a:ext>
            </a:extLst>
          </p:cNvPr>
          <p:cNvSpPr>
            <a:spLocks noGrp="1"/>
          </p:cNvSpPr>
          <p:nvPr>
            <p:ph idx="1"/>
          </p:nvPr>
        </p:nvSpPr>
        <p:spPr/>
        <p:txBody>
          <a:bodyPr/>
          <a:lstStyle/>
          <a:p>
            <a:r>
              <a:rPr lang="en-US" b="1" dirty="0"/>
              <a:t>Increase the amount of usable data</a:t>
            </a:r>
          </a:p>
          <a:p>
            <a:r>
              <a:rPr lang="en-US" dirty="0"/>
              <a:t>Account for the residual CV/CSV gap</a:t>
            </a:r>
          </a:p>
          <a:p>
            <a:r>
              <a:rPr lang="en-US" dirty="0"/>
              <a:t>Extension of .632 for two-step fully non-parametric bootstrap</a:t>
            </a:r>
          </a:p>
          <a:p>
            <a:r>
              <a:rPr lang="en-US" dirty="0"/>
              <a:t>Other validation metrics (PPV/NPV)</a:t>
            </a:r>
          </a:p>
          <a:p>
            <a:r>
              <a:rPr lang="en-US" dirty="0"/>
              <a:t>Accounting for heterogeneity in CV</a:t>
            </a:r>
          </a:p>
          <a:p>
            <a:endParaRPr lang="en-US" dirty="0"/>
          </a:p>
        </p:txBody>
      </p:sp>
      <p:sp>
        <p:nvSpPr>
          <p:cNvPr id="4" name="Slide Number Placeholder 3">
            <a:extLst>
              <a:ext uri="{FF2B5EF4-FFF2-40B4-BE49-F238E27FC236}">
                <a16:creationId xmlns:a16="http://schemas.microsoft.com/office/drawing/2014/main" id="{F75B02C6-5906-9C4B-A0B2-ACA34CCCC9A4}"/>
              </a:ext>
            </a:extLst>
          </p:cNvPr>
          <p:cNvSpPr>
            <a:spLocks noGrp="1"/>
          </p:cNvSpPr>
          <p:nvPr>
            <p:ph type="sldNum" sz="quarter" idx="12"/>
          </p:nvPr>
        </p:nvSpPr>
        <p:spPr/>
        <p:txBody>
          <a:bodyPr/>
          <a:lstStyle/>
          <a:p>
            <a:fld id="{C71C242F-20BE-4F6C-ABA6-9DCC8641EF60}" type="slidenum">
              <a:rPr lang="en-US" smtClean="0"/>
              <a:pPr/>
              <a:t>20</a:t>
            </a:fld>
            <a:endParaRPr lang="en-US"/>
          </a:p>
        </p:txBody>
      </p:sp>
    </p:spTree>
    <p:extLst>
      <p:ext uri="{BB962C8B-B14F-4D97-AF65-F5344CB8AC3E}">
        <p14:creationId xmlns:p14="http://schemas.microsoft.com/office/powerpoint/2010/main" val="267553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E2F7-C40A-294A-8AAC-4C7D3892BC51}"/>
              </a:ext>
            </a:extLst>
          </p:cNvPr>
          <p:cNvSpPr>
            <a:spLocks noGrp="1"/>
          </p:cNvSpPr>
          <p:nvPr>
            <p:ph type="title"/>
          </p:nvPr>
        </p:nvSpPr>
        <p:spPr/>
        <p:txBody>
          <a:bodyPr/>
          <a:lstStyle/>
          <a:p>
            <a:r>
              <a:rPr lang="en-US" dirty="0"/>
              <a:t>Future outlook</a:t>
            </a:r>
          </a:p>
        </p:txBody>
      </p:sp>
      <p:sp>
        <p:nvSpPr>
          <p:cNvPr id="4" name="Slide Number Placeholder 3">
            <a:extLst>
              <a:ext uri="{FF2B5EF4-FFF2-40B4-BE49-F238E27FC236}">
                <a16:creationId xmlns:a16="http://schemas.microsoft.com/office/drawing/2014/main" id="{541370FE-760B-8A49-86AB-414E6EC3A031}"/>
              </a:ext>
            </a:extLst>
          </p:cNvPr>
          <p:cNvSpPr>
            <a:spLocks noGrp="1"/>
          </p:cNvSpPr>
          <p:nvPr>
            <p:ph type="sldNum" sz="quarter" idx="12"/>
          </p:nvPr>
        </p:nvSpPr>
        <p:spPr/>
        <p:txBody>
          <a:bodyPr/>
          <a:lstStyle/>
          <a:p>
            <a:fld id="{C71C242F-20BE-4F6C-ABA6-9DCC8641EF60}" type="slidenum">
              <a:rPr lang="en-US" smtClean="0"/>
              <a:pPr/>
              <a:t>21</a:t>
            </a:fld>
            <a:endParaRPr lang="en-US"/>
          </a:p>
        </p:txBody>
      </p:sp>
      <p:sp>
        <p:nvSpPr>
          <p:cNvPr id="5" name="Content Placeholder 2">
            <a:extLst>
              <a:ext uri="{FF2B5EF4-FFF2-40B4-BE49-F238E27FC236}">
                <a16:creationId xmlns:a16="http://schemas.microsoft.com/office/drawing/2014/main" id="{C972D4D9-ED46-0347-B721-EF390221A685}"/>
              </a:ext>
            </a:extLst>
          </p:cNvPr>
          <p:cNvSpPr>
            <a:spLocks noGrp="1"/>
          </p:cNvSpPr>
          <p:nvPr>
            <p:ph idx="1"/>
          </p:nvPr>
        </p:nvSpPr>
        <p:spPr>
          <a:xfrm>
            <a:off x="457200" y="1600199"/>
            <a:ext cx="8585200" cy="5121275"/>
          </a:xfrm>
        </p:spPr>
        <p:txBody>
          <a:bodyPr>
            <a:normAutofit fontScale="77500" lnSpcReduction="20000"/>
          </a:bodyPr>
          <a:lstStyle/>
          <a:p>
            <a:pPr marL="0" indent="0">
              <a:buNone/>
            </a:pPr>
            <a:r>
              <a:rPr lang="en-US" dirty="0"/>
              <a:t>Encourage more research in this area through user-friendly R/Bioconductor data packages:</a:t>
            </a:r>
          </a:p>
          <a:p>
            <a:r>
              <a:rPr lang="en-US" i="1" dirty="0" err="1"/>
              <a:t>curatedOvarianData</a:t>
            </a:r>
            <a:endParaRPr lang="en-US" i="1" dirty="0"/>
          </a:p>
          <a:p>
            <a:pPr lvl="1"/>
            <a:r>
              <a:rPr lang="en-US" dirty="0"/>
              <a:t>30 datasets, most annotated for OS, surgical debulking, histology</a:t>
            </a:r>
          </a:p>
          <a:p>
            <a:r>
              <a:rPr lang="en-US" i="1" dirty="0" err="1"/>
              <a:t>curatedCRCData</a:t>
            </a:r>
            <a:endParaRPr lang="en-US" i="1" dirty="0"/>
          </a:p>
          <a:p>
            <a:pPr lvl="1"/>
            <a:r>
              <a:rPr lang="en-US" dirty="0"/>
              <a:t>34 datasets, many annotated for MSS, gender, stage, age, N, M</a:t>
            </a:r>
          </a:p>
          <a:p>
            <a:r>
              <a:rPr lang="en-US" i="1" dirty="0" err="1"/>
              <a:t>curatedBladderData</a:t>
            </a:r>
            <a:endParaRPr lang="en-US" i="1" dirty="0"/>
          </a:p>
          <a:p>
            <a:pPr lvl="1"/>
            <a:r>
              <a:rPr lang="en-US" dirty="0"/>
              <a:t>12 datasets, many annotated for stage, grade, OS</a:t>
            </a:r>
          </a:p>
          <a:p>
            <a:r>
              <a:rPr lang="en-US" i="1" dirty="0"/>
              <a:t>curatedMetagenomicData</a:t>
            </a:r>
          </a:p>
          <a:p>
            <a:pPr lvl="1"/>
            <a:r>
              <a:rPr lang="en-US" dirty="0"/>
              <a:t>30 datasets of microbiome abundance and metabolic function</a:t>
            </a:r>
          </a:p>
          <a:p>
            <a:pPr lvl="1"/>
            <a:r>
              <a:rPr lang="en-US" dirty="0"/>
              <a:t>many annotated for age, BMI, sex, disease</a:t>
            </a:r>
          </a:p>
          <a:p>
            <a:r>
              <a:rPr lang="en-US" dirty="0"/>
              <a:t>HMP16SData</a:t>
            </a:r>
          </a:p>
          <a:p>
            <a:pPr lvl="1"/>
            <a:r>
              <a:rPr lang="en-US" dirty="0"/>
              <a:t>Painless access to The Human Microbiome Project</a:t>
            </a:r>
          </a:p>
          <a:p>
            <a:r>
              <a:rPr lang="en-US" i="1" dirty="0" err="1"/>
              <a:t>simulatorZ</a:t>
            </a:r>
            <a:r>
              <a:rPr lang="en-US" dirty="0"/>
              <a:t>: easy simulations based on these data packages</a:t>
            </a:r>
            <a:endParaRPr lang="en-US" i="1" dirty="0"/>
          </a:p>
        </p:txBody>
      </p:sp>
    </p:spTree>
    <p:extLst>
      <p:ext uri="{BB962C8B-B14F-4D97-AF65-F5344CB8AC3E}">
        <p14:creationId xmlns:p14="http://schemas.microsoft.com/office/powerpoint/2010/main" val="3756140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normAutofit fontScale="92500" lnSpcReduction="10000"/>
          </a:bodyPr>
          <a:lstStyle/>
          <a:p>
            <a:r>
              <a:rPr lang="en-US" b="1" dirty="0"/>
              <a:t>Lab members:</a:t>
            </a:r>
          </a:p>
          <a:p>
            <a:pPr lvl="1"/>
            <a:r>
              <a:rPr lang="en-US" dirty="0"/>
              <a:t>Lavanya Kannan, Marcel Ramos, Lucas Schiffer, Chloe </a:t>
            </a:r>
            <a:r>
              <a:rPr lang="en-US" dirty="0" err="1"/>
              <a:t>Mirzayi</a:t>
            </a:r>
            <a:r>
              <a:rPr lang="en-US" dirty="0"/>
              <a:t>, </a:t>
            </a:r>
            <a:r>
              <a:rPr lang="en-US" dirty="0" err="1"/>
              <a:t>Sehyun</a:t>
            </a:r>
            <a:r>
              <a:rPr lang="en-US" dirty="0"/>
              <a:t> Oh, Christoph </a:t>
            </a:r>
            <a:r>
              <a:rPr lang="en-US" dirty="0" err="1"/>
              <a:t>Bernau</a:t>
            </a:r>
            <a:r>
              <a:rPr lang="en-US" dirty="0"/>
              <a:t>, </a:t>
            </a:r>
            <a:r>
              <a:rPr lang="en-US" dirty="0" err="1"/>
              <a:t>Yuqing</a:t>
            </a:r>
            <a:r>
              <a:rPr lang="en-US" dirty="0"/>
              <a:t> Zhang</a:t>
            </a:r>
          </a:p>
          <a:p>
            <a:endParaRPr lang="en-US" b="1" dirty="0"/>
          </a:p>
          <a:p>
            <a:r>
              <a:rPr lang="en-US" b="1" dirty="0"/>
              <a:t>Collaborators</a:t>
            </a:r>
          </a:p>
          <a:p>
            <a:pPr lvl="1"/>
            <a:r>
              <a:rPr lang="en-US" dirty="0"/>
              <a:t>Giovanni </a:t>
            </a:r>
            <a:r>
              <a:rPr lang="en-US" dirty="0" err="1"/>
              <a:t>Parmigiani</a:t>
            </a:r>
            <a:r>
              <a:rPr lang="en-US" dirty="0"/>
              <a:t> and Lorenzo </a:t>
            </a:r>
            <a:r>
              <a:rPr lang="en-US" dirty="0" err="1"/>
              <a:t>Trippa</a:t>
            </a:r>
            <a:r>
              <a:rPr lang="en-US" dirty="0"/>
              <a:t> (DFCI)</a:t>
            </a:r>
          </a:p>
          <a:p>
            <a:pPr lvl="1"/>
            <a:r>
              <a:rPr lang="en-US" dirty="0"/>
              <a:t>Nicola </a:t>
            </a:r>
            <a:r>
              <a:rPr lang="en-US" dirty="0" err="1"/>
              <a:t>Segata</a:t>
            </a:r>
            <a:r>
              <a:rPr lang="en-US" dirty="0"/>
              <a:t>, Alessandro Quattrone (UNITN)</a:t>
            </a:r>
          </a:p>
          <a:p>
            <a:pPr lvl="1"/>
            <a:r>
              <a:rPr lang="en-US" dirty="0"/>
              <a:t>Michael </a:t>
            </a:r>
            <a:r>
              <a:rPr lang="en-US" dirty="0" err="1"/>
              <a:t>Birrer</a:t>
            </a:r>
            <a:r>
              <a:rPr lang="en-US" dirty="0"/>
              <a:t> (UA Comprehensive Cancer Center)</a:t>
            </a:r>
          </a:p>
          <a:p>
            <a:pPr lvl="1"/>
            <a:r>
              <a:rPr lang="en-US" dirty="0"/>
              <a:t>Bioconductor: Martin Morgan, Vincent Carey, Kasper Hansen</a:t>
            </a:r>
          </a:p>
        </p:txBody>
      </p:sp>
    </p:spTree>
    <p:extLst>
      <p:ext uri="{BB962C8B-B14F-4D97-AF65-F5344CB8AC3E}">
        <p14:creationId xmlns:p14="http://schemas.microsoft.com/office/powerpoint/2010/main" val="1465119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Assessment of gene signatures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6044" y="1830705"/>
            <a:ext cx="4624813" cy="4525963"/>
          </a:xfrm>
        </p:spPr>
      </p:pic>
      <p:sp>
        <p:nvSpPr>
          <p:cNvPr id="4" name="Slide Number Placeholder 3"/>
          <p:cNvSpPr>
            <a:spLocks noGrp="1"/>
          </p:cNvSpPr>
          <p:nvPr>
            <p:ph type="sldNum" sz="quarter" idx="12"/>
          </p:nvPr>
        </p:nvSpPr>
        <p:spPr/>
        <p:txBody>
          <a:bodyPr/>
          <a:lstStyle/>
          <a:p>
            <a:fld id="{C71C242F-20BE-4F6C-ABA6-9DCC8641EF60}" type="slidenum">
              <a:rPr lang="en-US" smtClean="0"/>
              <a:pPr/>
              <a:t>23</a:t>
            </a:fld>
            <a:endParaRPr lang="en-US"/>
          </a:p>
        </p:txBody>
      </p:sp>
      <p:grpSp>
        <p:nvGrpSpPr>
          <p:cNvPr id="8" name="Group 7"/>
          <p:cNvGrpSpPr/>
          <p:nvPr/>
        </p:nvGrpSpPr>
        <p:grpSpPr>
          <a:xfrm>
            <a:off x="4663440" y="2164080"/>
            <a:ext cx="4130041" cy="1938992"/>
            <a:chOff x="4663440" y="2164080"/>
            <a:chExt cx="4130041" cy="1938992"/>
          </a:xfrm>
        </p:grpSpPr>
        <p:sp>
          <p:nvSpPr>
            <p:cNvPr id="3" name="TextBox 2"/>
            <p:cNvSpPr txBox="1"/>
            <p:nvPr/>
          </p:nvSpPr>
          <p:spPr>
            <a:xfrm>
              <a:off x="5440681" y="2164080"/>
              <a:ext cx="3352800" cy="1938992"/>
            </a:xfrm>
            <a:prstGeom prst="rect">
              <a:avLst/>
            </a:prstGeom>
            <a:noFill/>
          </p:spPr>
          <p:txBody>
            <a:bodyPr wrap="square" rtlCol="0">
              <a:spAutoFit/>
            </a:bodyPr>
            <a:lstStyle/>
            <a:p>
              <a:r>
                <a:rPr lang="en-US" dirty="0">
                  <a:latin typeface="+mn-lt"/>
                </a:rPr>
                <a:t>About half of gene signatures provide prognostic “value added” over 97.5% of gene random signatures</a:t>
              </a:r>
            </a:p>
          </p:txBody>
        </p:sp>
        <p:cxnSp>
          <p:nvCxnSpPr>
            <p:cNvPr id="7" name="Straight Arrow Connector 6"/>
            <p:cNvCxnSpPr/>
            <p:nvPr/>
          </p:nvCxnSpPr>
          <p:spPr>
            <a:xfrm flipH="1">
              <a:off x="4663440" y="2438400"/>
              <a:ext cx="77724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1041763" y="654592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4134353710"/>
      </p:ext>
    </p:extLst>
  </p:cSld>
  <p:clrMapOvr>
    <a:masterClrMapping/>
  </p:clrMapOvr>
  <mc:AlternateContent xmlns:mc="http://schemas.openxmlformats.org/markup-compatibility/2006" xmlns:p14="http://schemas.microsoft.com/office/powerpoint/2010/main">
    <mc:Choice Requires="p14">
      <p:transition spd="slow" p14:dur="2000" advTm="109862"/>
    </mc:Choice>
    <mc:Fallback xmlns="">
      <p:transition spd="slow" advTm="1098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Requirement: curated independent studies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24</a:t>
            </a:fld>
            <a:endParaRPr lang="en-US"/>
          </a:p>
        </p:txBody>
      </p:sp>
      <p:pic>
        <p:nvPicPr>
          <p:cNvPr id="5" name="Picture 4"/>
          <p:cNvPicPr>
            <a:picLocks noChangeAspect="1"/>
          </p:cNvPicPr>
          <p:nvPr/>
        </p:nvPicPr>
        <p:blipFill>
          <a:blip r:embed="rId2"/>
          <a:stretch>
            <a:fillRect/>
          </a:stretch>
        </p:blipFill>
        <p:spPr>
          <a:xfrm>
            <a:off x="318838" y="1430421"/>
            <a:ext cx="4379610" cy="4999789"/>
          </a:xfrm>
          <a:prstGeom prst="rect">
            <a:avLst/>
          </a:prstGeom>
        </p:spPr>
      </p:pic>
      <p:sp>
        <p:nvSpPr>
          <p:cNvPr id="6" name="TextBox 5"/>
          <p:cNvSpPr txBox="1"/>
          <p:nvPr/>
        </p:nvSpPr>
        <p:spPr>
          <a:xfrm>
            <a:off x="5320633" y="1965158"/>
            <a:ext cx="3689684" cy="2677656"/>
          </a:xfrm>
          <a:prstGeom prst="rect">
            <a:avLst/>
          </a:prstGeom>
          <a:noFill/>
        </p:spPr>
        <p:txBody>
          <a:bodyPr wrap="square" rtlCol="0">
            <a:spAutoFit/>
          </a:bodyPr>
          <a:lstStyle/>
          <a:p>
            <a:r>
              <a:rPr lang="en-US" dirty="0"/>
              <a:t>curatedOvarianData Bioconductor package</a:t>
            </a:r>
          </a:p>
          <a:p>
            <a:endParaRPr lang="en-US" dirty="0"/>
          </a:p>
          <a:p>
            <a:pPr marL="0" lvl="1"/>
            <a:r>
              <a:rPr lang="en-US" dirty="0"/>
              <a:t>30 datasets, &gt; 3,000 unique samples</a:t>
            </a:r>
          </a:p>
          <a:p>
            <a:endParaRPr lang="en-US" dirty="0"/>
          </a:p>
          <a:p>
            <a:endParaRPr lang="en-US" dirty="0"/>
          </a:p>
        </p:txBody>
      </p:sp>
      <p:sp>
        <p:nvSpPr>
          <p:cNvPr id="7" name="TextBox 6"/>
          <p:cNvSpPr txBox="1"/>
          <p:nvPr/>
        </p:nvSpPr>
        <p:spPr>
          <a:xfrm>
            <a:off x="4349123" y="5411648"/>
            <a:ext cx="4715080" cy="1015663"/>
          </a:xfrm>
          <a:prstGeom prst="rect">
            <a:avLst/>
          </a:prstGeom>
          <a:noFill/>
        </p:spPr>
        <p:txBody>
          <a:bodyPr wrap="square" rtlCol="0">
            <a:spAutoFit/>
          </a:bodyPr>
          <a:lstStyle/>
          <a:p>
            <a:r>
              <a:rPr lang="en-US" sz="1200" dirty="0">
                <a:latin typeface="+mn-lt"/>
              </a:rPr>
              <a:t>B.F. </a:t>
            </a:r>
            <a:r>
              <a:rPr lang="en-US" sz="1200" dirty="0" err="1">
                <a:latin typeface="+mn-lt"/>
              </a:rPr>
              <a:t>Ganzfried</a:t>
            </a:r>
            <a:r>
              <a:rPr lang="en-US" sz="1200" dirty="0">
                <a:latin typeface="+mn-lt"/>
              </a:rPr>
              <a:t>, M. </a:t>
            </a:r>
            <a:r>
              <a:rPr lang="en-US" sz="1200" dirty="0" err="1">
                <a:latin typeface="+mn-lt"/>
              </a:rPr>
              <a:t>Riester</a:t>
            </a:r>
            <a:r>
              <a:rPr lang="en-US" sz="1200" dirty="0">
                <a:latin typeface="+mn-lt"/>
              </a:rPr>
              <a:t>, B. </a:t>
            </a:r>
            <a:r>
              <a:rPr lang="en-US" sz="1200" dirty="0" err="1">
                <a:latin typeface="+mn-lt"/>
              </a:rPr>
              <a:t>Haibe-Kains</a:t>
            </a:r>
            <a:r>
              <a:rPr lang="en-US" sz="1200" dirty="0">
                <a:latin typeface="+mn-lt"/>
              </a:rPr>
              <a:t>, T. </a:t>
            </a:r>
            <a:r>
              <a:rPr lang="en-US" sz="1200" dirty="0" err="1">
                <a:latin typeface="+mn-lt"/>
              </a:rPr>
              <a:t>Risch</a:t>
            </a:r>
            <a:r>
              <a:rPr lang="en-US" sz="1200" dirty="0">
                <a:latin typeface="+mn-lt"/>
              </a:rPr>
              <a:t>, S. </a:t>
            </a:r>
            <a:r>
              <a:rPr lang="en-US" sz="1200" dirty="0" err="1">
                <a:latin typeface="+mn-lt"/>
              </a:rPr>
              <a:t>Tyekucheva</a:t>
            </a:r>
            <a:r>
              <a:rPr lang="en-US" sz="1200" dirty="0">
                <a:latin typeface="+mn-lt"/>
              </a:rPr>
              <a:t>, I. </a:t>
            </a:r>
            <a:r>
              <a:rPr lang="en-US" sz="1200" dirty="0" err="1">
                <a:latin typeface="+mn-lt"/>
              </a:rPr>
              <a:t>Jazic</a:t>
            </a:r>
            <a:r>
              <a:rPr lang="en-US" sz="1200" dirty="0">
                <a:latin typeface="+mn-lt"/>
              </a:rPr>
              <a:t>, X. V. Wang, M. </a:t>
            </a:r>
            <a:r>
              <a:rPr lang="en-US" sz="1200" dirty="0" err="1">
                <a:latin typeface="+mn-lt"/>
              </a:rPr>
              <a:t>Ahmadifar</a:t>
            </a:r>
            <a:r>
              <a:rPr lang="en-US" sz="1200" dirty="0">
                <a:latin typeface="+mn-lt"/>
              </a:rPr>
              <a:t>, M. </a:t>
            </a:r>
            <a:r>
              <a:rPr lang="en-US" sz="1200" dirty="0" err="1">
                <a:latin typeface="+mn-lt"/>
              </a:rPr>
              <a:t>Birrer</a:t>
            </a:r>
            <a:r>
              <a:rPr lang="en-US" sz="1200" dirty="0">
                <a:latin typeface="+mn-lt"/>
              </a:rPr>
              <a:t>, G. Parmigiani, C. Huttenhower, </a:t>
            </a:r>
            <a:r>
              <a:rPr lang="en-US" sz="1200" u="sng" dirty="0">
                <a:latin typeface="+mn-lt"/>
              </a:rPr>
              <a:t>L. Waldron</a:t>
            </a:r>
            <a:r>
              <a:rPr lang="en-US" sz="1200" dirty="0">
                <a:latin typeface="+mn-lt"/>
              </a:rPr>
              <a:t>.  </a:t>
            </a:r>
            <a:r>
              <a:rPr lang="en-US" sz="1200" b="1" dirty="0">
                <a:latin typeface="+mn-lt"/>
              </a:rPr>
              <a:t>curatedOvarianData: Clinically Annotated Data for the Ovarian Cancer </a:t>
            </a:r>
            <a:r>
              <a:rPr lang="en-US" sz="1200" b="1" dirty="0" err="1">
                <a:latin typeface="+mn-lt"/>
              </a:rPr>
              <a:t>Transcriptome</a:t>
            </a:r>
            <a:r>
              <a:rPr lang="en-US" sz="1200" b="1" dirty="0">
                <a:latin typeface="+mn-lt"/>
              </a:rPr>
              <a:t>.  </a:t>
            </a:r>
            <a:r>
              <a:rPr lang="en-US" sz="1200" dirty="0">
                <a:latin typeface="+mn-lt"/>
              </a:rPr>
              <a:t>DATABASE: the journal of biological databases and </a:t>
            </a:r>
            <a:r>
              <a:rPr lang="en-US" sz="1200" dirty="0" err="1">
                <a:latin typeface="+mn-lt"/>
              </a:rPr>
              <a:t>curation</a:t>
            </a:r>
            <a:r>
              <a:rPr lang="en-US" sz="1200" dirty="0">
                <a:latin typeface="+mn-lt"/>
              </a:rPr>
              <a:t> (2013).</a:t>
            </a:r>
          </a:p>
        </p:txBody>
      </p:sp>
    </p:spTree>
    <p:extLst>
      <p:ext uri="{BB962C8B-B14F-4D97-AF65-F5344CB8AC3E}">
        <p14:creationId xmlns:p14="http://schemas.microsoft.com/office/powerpoint/2010/main" val="291222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57259961"/>
              </p:ext>
            </p:extLst>
          </p:nvPr>
        </p:nvGraphicFramePr>
        <p:xfrm>
          <a:off x="1584787" y="1661158"/>
          <a:ext cx="5984414" cy="4135662"/>
        </p:xfrm>
        <a:graphic>
          <a:graphicData uri="http://schemas.openxmlformats.org/drawingml/2006/table">
            <a:tbl>
              <a:tblPr firstRow="1" bandRow="1">
                <a:tableStyleId>{5C22544A-7EE6-4342-B048-85BDC9FD1C3A}</a:tableStyleId>
              </a:tblPr>
              <a:tblGrid>
                <a:gridCol w="664935">
                  <a:extLst>
                    <a:ext uri="{9D8B030D-6E8A-4147-A177-3AD203B41FA5}">
                      <a16:colId xmlns:a16="http://schemas.microsoft.com/office/drawing/2014/main" val="495368565"/>
                    </a:ext>
                  </a:extLst>
                </a:gridCol>
                <a:gridCol w="664935">
                  <a:extLst>
                    <a:ext uri="{9D8B030D-6E8A-4147-A177-3AD203B41FA5}">
                      <a16:colId xmlns:a16="http://schemas.microsoft.com/office/drawing/2014/main" val="1063661409"/>
                    </a:ext>
                  </a:extLst>
                </a:gridCol>
                <a:gridCol w="2327272">
                  <a:extLst>
                    <a:ext uri="{9D8B030D-6E8A-4147-A177-3AD203B41FA5}">
                      <a16:colId xmlns:a16="http://schemas.microsoft.com/office/drawing/2014/main" val="1479851905"/>
                    </a:ext>
                  </a:extLst>
                </a:gridCol>
                <a:gridCol w="2327272">
                  <a:extLst>
                    <a:ext uri="{9D8B030D-6E8A-4147-A177-3AD203B41FA5}">
                      <a16:colId xmlns:a16="http://schemas.microsoft.com/office/drawing/2014/main" val="188804056"/>
                    </a:ext>
                  </a:extLst>
                </a:gridCol>
              </a:tblGrid>
              <a:tr h="745263">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endParaRPr lang="en-GB" sz="1600" dirty="0">
                        <a:latin typeface="Gill Sans MT" panose="020B0502020104020203" pitchFamily="34" charset="0"/>
                      </a:endParaRPr>
                    </a:p>
                  </a:txBody>
                  <a:tcPr marL="59887" marR="59887" marT="39925" marB="39925" anchor="ctr">
                    <a:noFill/>
                  </a:tcPr>
                </a:tc>
                <a:tc gridSpan="2">
                  <a:txBody>
                    <a:bodyPr/>
                    <a:lstStyle/>
                    <a:p>
                      <a:pPr algn="ctr"/>
                      <a:r>
                        <a:rPr lang="en-GB" sz="4400" dirty="0">
                          <a:solidFill>
                            <a:schemeClr val="bg1"/>
                          </a:solidFill>
                          <a:latin typeface="Gill Sans MT" panose="020B0502020104020203" pitchFamily="34" charset="0"/>
                        </a:rPr>
                        <a:t>Data</a:t>
                      </a:r>
                    </a:p>
                  </a:txBody>
                  <a:tcPr marL="79850" marR="79850" marT="39925" marB="39925"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735924">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r>
                        <a:rPr lang="en-GB" sz="2400" dirty="0">
                          <a:latin typeface="Gill Sans MT" panose="020B0502020104020203" pitchFamily="34" charset="0"/>
                        </a:rPr>
                        <a:t>Same</a:t>
                      </a:r>
                    </a:p>
                  </a:txBody>
                  <a:tcPr marL="59887" marR="59887" marT="39925" marB="39925" anchor="ctr">
                    <a:solidFill>
                      <a:srgbClr val="008080">
                        <a:alpha val="50000"/>
                      </a:srgbClr>
                    </a:solidFill>
                  </a:tcPr>
                </a:tc>
                <a:tc>
                  <a:txBody>
                    <a:bodyPr/>
                    <a:lstStyle/>
                    <a:p>
                      <a:pPr algn="ctr"/>
                      <a:r>
                        <a:rPr lang="en-GB" sz="2400" dirty="0">
                          <a:latin typeface="Gill Sans MT" panose="020B0502020104020203" pitchFamily="34" charset="0"/>
                        </a:rPr>
                        <a:t>Different</a:t>
                      </a:r>
                    </a:p>
                  </a:txBody>
                  <a:tcPr marL="59887" marR="59887" marT="39925" marB="39925" anchor="ctr">
                    <a:solidFill>
                      <a:srgbClr val="008080">
                        <a:alpha val="50000"/>
                      </a:srgbClr>
                    </a:solidFill>
                  </a:tcPr>
                </a:tc>
                <a:extLst>
                  <a:ext uri="{0D108BD9-81ED-4DB2-BD59-A6C34878D82A}">
                    <a16:rowId xmlns:a16="http://schemas.microsoft.com/office/drawing/2014/main" val="2299976131"/>
                  </a:ext>
                </a:extLst>
              </a:tr>
              <a:tr h="1324664">
                <a:tc rowSpan="2">
                  <a:txBody>
                    <a:bodyPr/>
                    <a:lstStyle/>
                    <a:p>
                      <a:pPr algn="ctr"/>
                      <a:r>
                        <a:rPr lang="en-GB" sz="4400" b="1" dirty="0">
                          <a:solidFill>
                            <a:schemeClr val="bg1"/>
                          </a:solidFill>
                          <a:latin typeface="Gill Sans MT" panose="020B0502020104020203" pitchFamily="34" charset="0"/>
                        </a:rPr>
                        <a:t>Code</a:t>
                      </a:r>
                    </a:p>
                  </a:txBody>
                  <a:tcPr marL="79850" marR="79850" marT="39925" marB="39925" vert="vert270" anchor="ctr">
                    <a:solidFill>
                      <a:srgbClr val="008080"/>
                    </a:solidFill>
                  </a:tcPr>
                </a:tc>
                <a:tc>
                  <a:txBody>
                    <a:bodyPr/>
                    <a:lstStyle/>
                    <a:p>
                      <a:pPr algn="ctr"/>
                      <a:r>
                        <a:rPr lang="en-GB" sz="2400" dirty="0">
                          <a:latin typeface="Gill Sans MT" panose="020B0502020104020203" pitchFamily="34" charset="0"/>
                        </a:rPr>
                        <a:t>Same</a:t>
                      </a:r>
                    </a:p>
                  </a:txBody>
                  <a:tcPr marL="59887" marR="59887" marT="39925" marB="39925" vert="vert270" anchor="ctr">
                    <a:solidFill>
                      <a:srgbClr val="008080">
                        <a:alpha val="50000"/>
                      </a:srgbClr>
                    </a:solidFill>
                  </a:tcPr>
                </a:tc>
                <a:tc>
                  <a:txBody>
                    <a:bodyPr/>
                    <a:lstStyle/>
                    <a:p>
                      <a:pPr algn="ctr"/>
                      <a:r>
                        <a:rPr lang="en-GB" sz="3100" dirty="0">
                          <a:latin typeface="Gill Sans MT" panose="020B0502020104020203" pitchFamily="34" charset="0"/>
                        </a:rPr>
                        <a:t>Reproducible</a:t>
                      </a:r>
                      <a:endParaRPr lang="en-GB" sz="1600" dirty="0">
                        <a:latin typeface="Gill Sans MT" panose="020B0502020104020203" pitchFamily="34" charset="0"/>
                      </a:endParaRPr>
                    </a:p>
                  </a:txBody>
                  <a:tcPr marL="59887" marR="59887" marT="39925" marB="39925" anchor="ctr">
                    <a:solidFill>
                      <a:srgbClr val="008080">
                        <a:alpha val="20000"/>
                      </a:srgbClr>
                    </a:solidFill>
                  </a:tcPr>
                </a:tc>
                <a:tc>
                  <a:txBody>
                    <a:bodyPr/>
                    <a:lstStyle/>
                    <a:p>
                      <a:pPr algn="ctr"/>
                      <a:r>
                        <a:rPr lang="en-GB" sz="3100" dirty="0">
                          <a:latin typeface="Gill Sans MT" panose="020B0502020104020203" pitchFamily="34" charset="0"/>
                        </a:rPr>
                        <a:t>Replicable</a:t>
                      </a:r>
                      <a:endParaRPr lang="en-GB" sz="1600" dirty="0">
                        <a:latin typeface="Gill Sans MT" panose="020B0502020104020203" pitchFamily="34" charset="0"/>
                      </a:endParaRPr>
                    </a:p>
                  </a:txBody>
                  <a:tcPr marL="59887" marR="59887" marT="39925" marB="39925" anchor="ctr">
                    <a:solidFill>
                      <a:srgbClr val="008080">
                        <a:alpha val="20000"/>
                      </a:srgbClr>
                    </a:solidFill>
                  </a:tcPr>
                </a:tc>
                <a:extLst>
                  <a:ext uri="{0D108BD9-81ED-4DB2-BD59-A6C34878D82A}">
                    <a16:rowId xmlns:a16="http://schemas.microsoft.com/office/drawing/2014/main" val="3239240244"/>
                  </a:ext>
                </a:extLst>
              </a:tr>
              <a:tr h="1324664">
                <a:tc vMerge="1">
                  <a:txBody>
                    <a:bodyPr/>
                    <a:lstStyle/>
                    <a:p>
                      <a:endParaRPr lang="en-GB" dirty="0"/>
                    </a:p>
                  </a:txBody>
                  <a:tcPr/>
                </a:tc>
                <a:tc>
                  <a:txBody>
                    <a:bodyPr/>
                    <a:lstStyle/>
                    <a:p>
                      <a:pPr algn="ctr"/>
                      <a:r>
                        <a:rPr lang="en-GB" sz="2400" dirty="0">
                          <a:latin typeface="Gill Sans MT" panose="020B0502020104020203" pitchFamily="34" charset="0"/>
                        </a:rPr>
                        <a:t>Different</a:t>
                      </a:r>
                    </a:p>
                  </a:txBody>
                  <a:tcPr marL="59887" marR="59887" marT="39925" marB="39925" vert="vert270" anchor="ctr">
                    <a:solidFill>
                      <a:srgbClr val="008080">
                        <a:alpha val="50000"/>
                      </a:srgbClr>
                    </a:solidFill>
                  </a:tcPr>
                </a:tc>
                <a:tc>
                  <a:txBody>
                    <a:bodyPr/>
                    <a:lstStyle/>
                    <a:p>
                      <a:pPr algn="ctr"/>
                      <a:r>
                        <a:rPr lang="en-GB" sz="3100" dirty="0">
                          <a:latin typeface="Gill Sans MT" panose="020B0502020104020203" pitchFamily="34" charset="0"/>
                        </a:rPr>
                        <a:t>Robust</a:t>
                      </a:r>
                      <a:endParaRPr lang="en-GB" sz="1600" dirty="0">
                        <a:latin typeface="Gill Sans MT" panose="020B0502020104020203" pitchFamily="34" charset="0"/>
                      </a:endParaRPr>
                    </a:p>
                  </a:txBody>
                  <a:tcPr marL="59887" marR="59887" marT="39925" marB="39925" anchor="ctr">
                    <a:solidFill>
                      <a:srgbClr val="008080">
                        <a:alpha val="20000"/>
                      </a:srgbClr>
                    </a:solidFill>
                  </a:tcPr>
                </a:tc>
                <a:tc>
                  <a:txBody>
                    <a:bodyPr/>
                    <a:lstStyle/>
                    <a:p>
                      <a:pPr algn="ctr"/>
                      <a:r>
                        <a:rPr lang="en-GB" sz="3100" dirty="0">
                          <a:latin typeface="Gill Sans MT" panose="020B0502020104020203" pitchFamily="34" charset="0"/>
                        </a:rPr>
                        <a:t>Generalizable</a:t>
                      </a:r>
                    </a:p>
                  </a:txBody>
                  <a:tcPr marL="59887" marR="59887" marT="39925" marB="39925"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2" name="Title 1"/>
          <p:cNvSpPr>
            <a:spLocks noGrp="1"/>
          </p:cNvSpPr>
          <p:nvPr>
            <p:ph type="title"/>
          </p:nvPr>
        </p:nvSpPr>
        <p:spPr/>
        <p:txBody>
          <a:bodyPr/>
          <a:lstStyle/>
          <a:p>
            <a:r>
              <a:rPr lang="en-US" dirty="0"/>
              <a:t>A note on reproducibility, etc.</a:t>
            </a:r>
          </a:p>
        </p:txBody>
      </p:sp>
      <p:sp>
        <p:nvSpPr>
          <p:cNvPr id="3" name="TextBox 2"/>
          <p:cNvSpPr txBox="1"/>
          <p:nvPr/>
        </p:nvSpPr>
        <p:spPr>
          <a:xfrm>
            <a:off x="698552" y="6012484"/>
            <a:ext cx="5560536" cy="646331"/>
          </a:xfrm>
          <a:prstGeom prst="rect">
            <a:avLst/>
          </a:prstGeom>
          <a:noFill/>
        </p:spPr>
        <p:txBody>
          <a:bodyPr wrap="none" rtlCol="0">
            <a:spAutoFit/>
          </a:bodyPr>
          <a:lstStyle/>
          <a:p>
            <a:r>
              <a:rPr lang="en-US" dirty="0"/>
              <a:t>Whitaker, </a:t>
            </a:r>
            <a:r>
              <a:rPr lang="en-US" dirty="0" err="1"/>
              <a:t>Kirstie</a:t>
            </a:r>
            <a:r>
              <a:rPr lang="en-US" dirty="0"/>
              <a:t> (2017): Publishing a reproducible paper. </a:t>
            </a:r>
          </a:p>
          <a:p>
            <a:r>
              <a:rPr lang="en-US" dirty="0"/>
              <a:t>https://</a:t>
            </a:r>
            <a:r>
              <a:rPr lang="en-US" dirty="0" err="1"/>
              <a:t>doi.org</a:t>
            </a:r>
            <a:r>
              <a:rPr lang="en-US" dirty="0"/>
              <a:t>/10.6084/m9.figshare.4720996.v1</a:t>
            </a:r>
          </a:p>
        </p:txBody>
      </p:sp>
      <p:sp>
        <p:nvSpPr>
          <p:cNvPr id="7"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3</a:t>
            </a:fld>
            <a:endParaRPr lang="it-IT"/>
          </a:p>
        </p:txBody>
      </p:sp>
    </p:spTree>
    <p:extLst>
      <p:ext uri="{BB962C8B-B14F-4D97-AF65-F5344CB8AC3E}">
        <p14:creationId xmlns:p14="http://schemas.microsoft.com/office/powerpoint/2010/main" val="22230456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125D-00FF-8F44-9565-DFA49EFA14F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BE9E0BC-EF3A-204F-9DF4-FB86C9D94294}"/>
              </a:ext>
            </a:extLst>
          </p:cNvPr>
          <p:cNvSpPr>
            <a:spLocks noGrp="1"/>
          </p:cNvSpPr>
          <p:nvPr>
            <p:ph idx="1"/>
          </p:nvPr>
        </p:nvSpPr>
        <p:spPr/>
        <p:txBody>
          <a:bodyPr/>
          <a:lstStyle/>
          <a:p>
            <a:r>
              <a:rPr lang="en-US" dirty="0"/>
              <a:t>Cross-validation </a:t>
            </a:r>
            <a:r>
              <a:rPr lang="en-US" i="1" dirty="0"/>
              <a:t>etc.</a:t>
            </a:r>
            <a:r>
              <a:rPr lang="en-US" dirty="0"/>
              <a:t> are the standard way to </a:t>
            </a:r>
          </a:p>
          <a:p>
            <a:pPr lvl="1"/>
            <a:r>
              <a:rPr lang="en-US" dirty="0"/>
              <a:t>estimate prediction accuracy for the “population” the sample was drawn from</a:t>
            </a:r>
          </a:p>
          <a:p>
            <a:pPr lvl="1"/>
            <a:r>
              <a:rPr lang="en-US" dirty="0"/>
              <a:t>rank supervised learning algorithms</a:t>
            </a:r>
          </a:p>
          <a:p>
            <a:pPr lvl="1"/>
            <a:r>
              <a:rPr lang="en-US" dirty="0"/>
              <a:t>avoid over-optimistic accuracy estimates caused by ‘re-substitution’</a:t>
            </a:r>
          </a:p>
        </p:txBody>
      </p:sp>
      <p:sp>
        <p:nvSpPr>
          <p:cNvPr id="4" name="Slide Number Placeholder 3">
            <a:extLst>
              <a:ext uri="{FF2B5EF4-FFF2-40B4-BE49-F238E27FC236}">
                <a16:creationId xmlns:a16="http://schemas.microsoft.com/office/drawing/2014/main" id="{7BC8CDBC-4438-0C40-A717-82E9D4AF4998}"/>
              </a:ext>
            </a:extLst>
          </p:cNvPr>
          <p:cNvSpPr>
            <a:spLocks noGrp="1"/>
          </p:cNvSpPr>
          <p:nvPr>
            <p:ph type="sldNum" sz="quarter" idx="12"/>
          </p:nvPr>
        </p:nvSpPr>
        <p:spPr/>
        <p:txBody>
          <a:bodyPr/>
          <a:lstStyle/>
          <a:p>
            <a:fld id="{C71C242F-20BE-4F6C-ABA6-9DCC8641EF60}" type="slidenum">
              <a:rPr lang="en-US" smtClean="0"/>
              <a:pPr/>
              <a:t>4</a:t>
            </a:fld>
            <a:endParaRPr lang="en-US"/>
          </a:p>
        </p:txBody>
      </p:sp>
    </p:spTree>
    <p:extLst>
      <p:ext uri="{BB962C8B-B14F-4D97-AF65-F5344CB8AC3E}">
        <p14:creationId xmlns:p14="http://schemas.microsoft.com/office/powerpoint/2010/main" val="132889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population?</a:t>
            </a:r>
            <a:br>
              <a:rPr lang="en-US" dirty="0"/>
            </a:br>
            <a:r>
              <a:rPr lang="en-US" dirty="0"/>
              <a:t>Is our sample biased?</a:t>
            </a:r>
          </a:p>
        </p:txBody>
      </p:sp>
      <p:sp>
        <p:nvSpPr>
          <p:cNvPr id="3" name="Content Placeholder 2"/>
          <p:cNvSpPr>
            <a:spLocks noGrp="1"/>
          </p:cNvSpPr>
          <p:nvPr>
            <p:ph idx="1"/>
          </p:nvPr>
        </p:nvSpPr>
        <p:spPr>
          <a:xfrm>
            <a:off x="457200" y="1600200"/>
            <a:ext cx="8229600" cy="4330700"/>
          </a:xfrm>
        </p:spPr>
        <p:txBody>
          <a:bodyPr>
            <a:normAutofit/>
          </a:bodyPr>
          <a:lstStyle/>
          <a:p>
            <a:r>
              <a:rPr lang="en-US" dirty="0"/>
              <a:t>Clinical samples use available patients</a:t>
            </a:r>
          </a:p>
          <a:p>
            <a:pPr lvl="1"/>
            <a:r>
              <a:rPr lang="en-US" dirty="0"/>
              <a:t>Are those patients representative of the population of interest?</a:t>
            </a:r>
          </a:p>
          <a:p>
            <a:r>
              <a:rPr lang="en-US" dirty="0"/>
              <a:t>Do the laboratory procedures introduce bias?</a:t>
            </a:r>
          </a:p>
          <a:p>
            <a:pPr lvl="1"/>
            <a:r>
              <a:rPr lang="en-US" dirty="0"/>
              <a:t>How do these biases impact estimation of prediction accuracy?</a:t>
            </a:r>
          </a:p>
          <a:p>
            <a:r>
              <a:rPr lang="en-US" dirty="0"/>
              <a:t>Is algorithm performance replicable in new datasets?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5</a:t>
            </a:fld>
            <a:endParaRPr lang="en-US"/>
          </a:p>
        </p:txBody>
      </p:sp>
    </p:spTree>
    <p:extLst>
      <p:ext uri="{BB962C8B-B14F-4D97-AF65-F5344CB8AC3E}">
        <p14:creationId xmlns:p14="http://schemas.microsoft.com/office/powerpoint/2010/main" val="1893664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Cross-study validation </a:t>
            </a:r>
            <a:br>
              <a:rPr lang="en-US" dirty="0"/>
            </a:br>
            <a:r>
              <a:rPr lang="en-US" i="1" dirty="0"/>
              <a:t>specialist </a:t>
            </a:r>
            <a:r>
              <a:rPr lang="en-US" dirty="0"/>
              <a:t>and </a:t>
            </a:r>
            <a:r>
              <a:rPr lang="en-US" i="1" dirty="0"/>
              <a:t>generalist</a:t>
            </a:r>
            <a:r>
              <a:rPr lang="en-US" dirty="0"/>
              <a:t> algorithms</a:t>
            </a:r>
          </a:p>
        </p:txBody>
      </p:sp>
      <p:sp>
        <p:nvSpPr>
          <p:cNvPr id="3" name="Content Placeholder 2"/>
          <p:cNvSpPr>
            <a:spLocks noGrp="1"/>
          </p:cNvSpPr>
          <p:nvPr>
            <p:ph idx="1"/>
          </p:nvPr>
        </p:nvSpPr>
        <p:spPr/>
        <p:txBody>
          <a:bodyPr/>
          <a:lstStyle/>
          <a:p>
            <a:r>
              <a:rPr lang="en-US" dirty="0"/>
              <a:t>What constitutes a good learning algorithm?</a:t>
            </a:r>
          </a:p>
          <a:p>
            <a:pPr lvl="1"/>
            <a:r>
              <a:rPr lang="en-US" dirty="0"/>
              <a:t>A “specialist” that performs well when trained and applied to a single population and experimental setting?</a:t>
            </a:r>
          </a:p>
          <a:p>
            <a:pPr lvl="1"/>
            <a:r>
              <a:rPr lang="en-US" dirty="0"/>
              <a:t>A “generalist” that is sub-optimal for the training population, but performs reasonably well across different populations and experimental setting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6</a:t>
            </a:fld>
            <a:endParaRPr lang="en-US"/>
          </a:p>
        </p:txBody>
      </p:sp>
    </p:spTree>
    <p:extLst>
      <p:ext uri="{BB962C8B-B14F-4D97-AF65-F5344CB8AC3E}">
        <p14:creationId xmlns:p14="http://schemas.microsoft.com/office/powerpoint/2010/main" val="3808652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These questions can be addressed through cross-study validation</a:t>
            </a:r>
          </a:p>
        </p:txBody>
      </p:sp>
      <p:sp>
        <p:nvSpPr>
          <p:cNvPr id="4" name="Slide Number Placeholder 3"/>
          <p:cNvSpPr>
            <a:spLocks noGrp="1"/>
          </p:cNvSpPr>
          <p:nvPr>
            <p:ph type="sldNum" sz="quarter" idx="12"/>
          </p:nvPr>
        </p:nvSpPr>
        <p:spPr/>
        <p:txBody>
          <a:bodyPr/>
          <a:lstStyle/>
          <a:p>
            <a:fld id="{C71C242F-20BE-4F6C-ABA6-9DCC8641EF60}" type="slidenum">
              <a:rPr lang="en-US" smtClean="0"/>
              <a:pPr/>
              <a:t>7</a:t>
            </a:fld>
            <a:endParaRPr lang="en-US"/>
          </a:p>
        </p:txBody>
      </p:sp>
      <p:sp>
        <p:nvSpPr>
          <p:cNvPr id="10" name="Content Placeholder 9"/>
          <p:cNvSpPr>
            <a:spLocks noGrp="1"/>
          </p:cNvSpPr>
          <p:nvPr>
            <p:ph idx="1"/>
          </p:nvPr>
        </p:nvSpPr>
        <p:spPr>
          <a:xfrm>
            <a:off x="457200" y="1600200"/>
            <a:ext cx="8229600" cy="2058131"/>
          </a:xfrm>
        </p:spPr>
        <p:txBody>
          <a:bodyPr>
            <a:normAutofit/>
          </a:bodyPr>
          <a:lstStyle/>
          <a:p>
            <a:r>
              <a:rPr lang="en-US" dirty="0"/>
              <a:t>Multiple independent datasets available</a:t>
            </a:r>
          </a:p>
          <a:p>
            <a:r>
              <a:rPr lang="en-US" dirty="0"/>
              <a:t>“Leave-one-in” and “Leave-one-out” matrices of validation statistics</a:t>
            </a:r>
          </a:p>
        </p:txBody>
      </p:sp>
      <p:sp>
        <p:nvSpPr>
          <p:cNvPr id="8" name="TextBox 7"/>
          <p:cNvSpPr txBox="1"/>
          <p:nvPr/>
        </p:nvSpPr>
        <p:spPr>
          <a:xfrm>
            <a:off x="1244719" y="4778972"/>
            <a:ext cx="1492716" cy="461665"/>
          </a:xfrm>
          <a:prstGeom prst="rect">
            <a:avLst/>
          </a:prstGeom>
          <a:noFill/>
        </p:spPr>
        <p:txBody>
          <a:bodyPr wrap="none" rtlCol="0">
            <a:spAutoFit/>
          </a:bodyPr>
          <a:lstStyle/>
          <a:p>
            <a:r>
              <a:rPr lang="en-US" dirty="0">
                <a:latin typeface="+mn-lt"/>
              </a:rPr>
              <a:t>Iteration #</a:t>
            </a:r>
          </a:p>
        </p:txBody>
      </p:sp>
      <p:sp>
        <p:nvSpPr>
          <p:cNvPr id="9" name="TextBox 8"/>
          <p:cNvSpPr txBox="1"/>
          <p:nvPr/>
        </p:nvSpPr>
        <p:spPr>
          <a:xfrm>
            <a:off x="4455813" y="3213987"/>
            <a:ext cx="1377300" cy="461665"/>
          </a:xfrm>
          <a:prstGeom prst="rect">
            <a:avLst/>
          </a:prstGeom>
          <a:noFill/>
        </p:spPr>
        <p:txBody>
          <a:bodyPr wrap="none" rtlCol="0">
            <a:spAutoFit/>
          </a:bodyPr>
          <a:lstStyle/>
          <a:p>
            <a:r>
              <a:rPr lang="en-US" dirty="0">
                <a:latin typeface="+mn-lt"/>
              </a:rPr>
              <a:t>Dataset #</a:t>
            </a:r>
          </a:p>
        </p:txBody>
      </p:sp>
      <p:graphicFrame>
        <p:nvGraphicFramePr>
          <p:cNvPr id="11" name="Table 10"/>
          <p:cNvGraphicFramePr>
            <a:graphicFrameLocks noGrp="1"/>
          </p:cNvGraphicFramePr>
          <p:nvPr>
            <p:extLst>
              <p:ext uri="{D42A27DB-BD31-4B8C-83A1-F6EECF244321}">
                <p14:modId xmlns:p14="http://schemas.microsoft.com/office/powerpoint/2010/main" val="3320032627"/>
              </p:ext>
            </p:extLst>
          </p:nvPr>
        </p:nvGraphicFramePr>
        <p:xfrm>
          <a:off x="2975356" y="3688493"/>
          <a:ext cx="4011167" cy="2370643"/>
        </p:xfrm>
        <a:graphic>
          <a:graphicData uri="http://schemas.openxmlformats.org/drawingml/2006/table">
            <a:tbl>
              <a:tblPr firstRow="1" bandRow="1"/>
              <a:tblGrid>
                <a:gridCol w="460102">
                  <a:extLst>
                    <a:ext uri="{9D8B030D-6E8A-4147-A177-3AD203B41FA5}">
                      <a16:colId xmlns:a16="http://schemas.microsoft.com/office/drawing/2014/main" val="20000"/>
                    </a:ext>
                  </a:extLst>
                </a:gridCol>
                <a:gridCol w="719245">
                  <a:extLst>
                    <a:ext uri="{9D8B030D-6E8A-4147-A177-3AD203B41FA5}">
                      <a16:colId xmlns:a16="http://schemas.microsoft.com/office/drawing/2014/main" val="20001"/>
                    </a:ext>
                  </a:extLst>
                </a:gridCol>
                <a:gridCol w="719245">
                  <a:extLst>
                    <a:ext uri="{9D8B030D-6E8A-4147-A177-3AD203B41FA5}">
                      <a16:colId xmlns:a16="http://schemas.microsoft.com/office/drawing/2014/main" val="20002"/>
                    </a:ext>
                  </a:extLst>
                </a:gridCol>
                <a:gridCol w="719245">
                  <a:extLst>
                    <a:ext uri="{9D8B030D-6E8A-4147-A177-3AD203B41FA5}">
                      <a16:colId xmlns:a16="http://schemas.microsoft.com/office/drawing/2014/main" val="20003"/>
                    </a:ext>
                  </a:extLst>
                </a:gridCol>
                <a:gridCol w="719245">
                  <a:extLst>
                    <a:ext uri="{9D8B030D-6E8A-4147-A177-3AD203B41FA5}">
                      <a16:colId xmlns:a16="http://schemas.microsoft.com/office/drawing/2014/main" val="20004"/>
                    </a:ext>
                  </a:extLst>
                </a:gridCol>
                <a:gridCol w="674085">
                  <a:extLst>
                    <a:ext uri="{9D8B030D-6E8A-4147-A177-3AD203B41FA5}">
                      <a16:colId xmlns:a16="http://schemas.microsoft.com/office/drawing/2014/main" val="20005"/>
                    </a:ext>
                  </a:extLst>
                </a:gridCol>
              </a:tblGrid>
              <a:tr h="430543">
                <a:tc>
                  <a:txBody>
                    <a:bodyPr/>
                    <a:lstStyle/>
                    <a:p>
                      <a:pPr algn="ctr"/>
                      <a:endParaRPr lang="en-US" sz="1500" b="1" dirty="0"/>
                    </a:p>
                  </a:txBody>
                  <a:tcPr marL="76541" marR="76541" marT="38271" marB="38271" anchor="ctr">
                    <a:noFill/>
                  </a:tcPr>
                </a:tc>
                <a:tc>
                  <a:txBody>
                    <a:bodyPr/>
                    <a:lstStyle/>
                    <a:p>
                      <a:pPr algn="ctr"/>
                      <a:r>
                        <a:rPr lang="en-US" sz="1500" b="0" dirty="0"/>
                        <a:t>1</a:t>
                      </a:r>
                    </a:p>
                  </a:txBody>
                  <a:tcPr marL="76541" marR="76541" marT="38271" marB="38271" anchor="ctr">
                    <a:noFill/>
                  </a:tcPr>
                </a:tc>
                <a:tc>
                  <a:txBody>
                    <a:bodyPr/>
                    <a:lstStyle/>
                    <a:p>
                      <a:pPr algn="ctr"/>
                      <a:r>
                        <a:rPr lang="en-US" sz="1500" b="0" dirty="0"/>
                        <a:t>2</a:t>
                      </a:r>
                    </a:p>
                  </a:txBody>
                  <a:tcPr marL="76541" marR="76541" marT="38271" marB="38271" anchor="ctr">
                    <a:noFill/>
                  </a:tcPr>
                </a:tc>
                <a:tc>
                  <a:txBody>
                    <a:bodyPr/>
                    <a:lstStyle/>
                    <a:p>
                      <a:pPr algn="ctr"/>
                      <a:r>
                        <a:rPr lang="en-US" sz="1500" b="0" dirty="0"/>
                        <a:t>3</a:t>
                      </a:r>
                    </a:p>
                  </a:txBody>
                  <a:tcPr marL="76541" marR="76541" marT="38271" marB="38271" anchor="ctr">
                    <a:noFill/>
                  </a:tcPr>
                </a:tc>
                <a:tc>
                  <a:txBody>
                    <a:bodyPr/>
                    <a:lstStyle/>
                    <a:p>
                      <a:pPr algn="ctr"/>
                      <a:r>
                        <a:rPr lang="en-US" sz="1500" b="0" dirty="0"/>
                        <a:t>4</a:t>
                      </a:r>
                    </a:p>
                  </a:txBody>
                  <a:tcPr marL="76541" marR="76541" marT="38271" marB="38271" anchor="ctr">
                    <a:noFill/>
                  </a:tcPr>
                </a:tc>
                <a:tc>
                  <a:txBody>
                    <a:bodyPr/>
                    <a:lstStyle/>
                    <a:p>
                      <a:pPr algn="ctr"/>
                      <a:r>
                        <a:rPr lang="en-US" sz="1500" b="0" dirty="0"/>
                        <a:t>5</a:t>
                      </a:r>
                    </a:p>
                  </a:txBody>
                  <a:tcPr marL="76541" marR="76541" marT="38271" marB="38271" anchor="ctr">
                    <a:noFill/>
                  </a:tcPr>
                </a:tc>
                <a:extLst>
                  <a:ext uri="{0D108BD9-81ED-4DB2-BD59-A6C34878D82A}">
                    <a16:rowId xmlns:a16="http://schemas.microsoft.com/office/drawing/2014/main" val="10000"/>
                  </a:ext>
                </a:extLst>
              </a:tr>
              <a:tr h="388020">
                <a:tc>
                  <a:txBody>
                    <a:bodyPr/>
                    <a:lstStyle/>
                    <a:p>
                      <a:pPr algn="ctr"/>
                      <a:r>
                        <a:rPr lang="en-US" sz="1500" b="0" dirty="0"/>
                        <a:t>1</a:t>
                      </a:r>
                    </a:p>
                  </a:txBody>
                  <a:tcPr marL="76541" marR="76541" marT="38271" marB="38271" anchor="ctr">
                    <a:solidFill>
                      <a:srgbClr val="FFFFFF"/>
                    </a:solidFill>
                  </a:tcPr>
                </a:tc>
                <a:tc>
                  <a:txBody>
                    <a:bodyPr/>
                    <a:lstStyle/>
                    <a:p>
                      <a:pPr algn="ctr"/>
                      <a:r>
                        <a:rPr lang="en-US" sz="1500" b="1" dirty="0"/>
                        <a:t>TRAIN</a:t>
                      </a:r>
                    </a:p>
                  </a:txBody>
                  <a:tcPr marL="76541" marR="76541" marT="38271" marB="38271" anchor="ctr">
                    <a:solidFill>
                      <a:schemeClr val="accent2"/>
                    </a:solidFill>
                  </a:tcPr>
                </a:tc>
                <a:tc>
                  <a:txBody>
                    <a:bodyPr/>
                    <a:lstStyle/>
                    <a:p>
                      <a:pPr algn="ctr"/>
                      <a:r>
                        <a:rPr lang="en-US" sz="1500" b="0" dirty="0"/>
                        <a:t>TEST</a:t>
                      </a:r>
                      <a:endParaRPr lang="en-US" sz="1500" b="0" baseline="-25000" dirty="0"/>
                    </a:p>
                  </a:txBody>
                  <a:tcPr marL="76541" marR="76541" marT="38271" marB="38271"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t>TEST</a:t>
                      </a:r>
                      <a:endParaRPr lang="en-US" sz="1500" b="0" baseline="-25000" dirty="0"/>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1"/>
                  </a:ext>
                </a:extLst>
              </a:tr>
              <a:tr h="388020">
                <a:tc>
                  <a:txBody>
                    <a:bodyPr/>
                    <a:lstStyle/>
                    <a:p>
                      <a:pPr algn="ctr"/>
                      <a:r>
                        <a:rPr lang="en-US" sz="1500" b="0" dirty="0"/>
                        <a:t>2</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t>TRAIN</a:t>
                      </a:r>
                    </a:p>
                  </a:txBody>
                  <a:tcPr marL="76541" marR="76541" marT="38271" marB="38271" anchor="ctr">
                    <a:solidFill>
                      <a:schemeClr val="accent2"/>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2"/>
                  </a:ext>
                </a:extLst>
              </a:tr>
              <a:tr h="388020">
                <a:tc>
                  <a:txBody>
                    <a:bodyPr/>
                    <a:lstStyle/>
                    <a:p>
                      <a:pPr algn="ctr"/>
                      <a:r>
                        <a:rPr lang="en-US" sz="1500" b="0" dirty="0"/>
                        <a:t>3</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1" dirty="0"/>
                        <a:t>TRAIN</a:t>
                      </a:r>
                    </a:p>
                  </a:txBody>
                  <a:tcPr marL="76541" marR="76541" marT="38271" marB="38271" anchor="ctr">
                    <a:solidFill>
                      <a:srgbClr val="C0504D"/>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3"/>
                  </a:ext>
                </a:extLst>
              </a:tr>
              <a:tr h="388020">
                <a:tc>
                  <a:txBody>
                    <a:bodyPr/>
                    <a:lstStyle/>
                    <a:p>
                      <a:pPr algn="ctr"/>
                      <a:r>
                        <a:rPr lang="en-US" sz="1500" b="0" dirty="0"/>
                        <a:t>4</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1" dirty="0"/>
                        <a:t>TRAIN</a:t>
                      </a:r>
                    </a:p>
                  </a:txBody>
                  <a:tcPr marL="76541" marR="76541" marT="38271" marB="38271" anchor="ctr">
                    <a:solidFill>
                      <a:srgbClr val="C0504D"/>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4"/>
                  </a:ext>
                </a:extLst>
              </a:tr>
              <a:tr h="388020">
                <a:tc>
                  <a:txBody>
                    <a:bodyPr/>
                    <a:lstStyle/>
                    <a:p>
                      <a:pPr algn="ctr"/>
                      <a:r>
                        <a:rPr lang="en-US" sz="1500" b="0" dirty="0"/>
                        <a:t>5</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1" dirty="0"/>
                        <a:t>TRAIN</a:t>
                      </a:r>
                    </a:p>
                  </a:txBody>
                  <a:tcPr marL="76541" marR="76541" marT="38271" marB="38271" anchor="ctr">
                    <a:solidFill>
                      <a:srgbClr val="C0504D"/>
                    </a:solidFill>
                  </a:tcPr>
                </a:tc>
                <a:extLst>
                  <a:ext uri="{0D108BD9-81ED-4DB2-BD59-A6C34878D82A}">
                    <a16:rowId xmlns:a16="http://schemas.microsoft.com/office/drawing/2014/main" val="10005"/>
                  </a:ext>
                </a:extLst>
              </a:tr>
            </a:tbl>
          </a:graphicData>
        </a:graphic>
      </p:graphicFrame>
      <p:sp>
        <p:nvSpPr>
          <p:cNvPr id="12" name="Text Box 4">
            <a:extLst>
              <a:ext uri="{FF2B5EF4-FFF2-40B4-BE49-F238E27FC236}">
                <a16:creationId xmlns:a16="http://schemas.microsoft.com/office/drawing/2014/main" id="{955F88EC-0FC4-CE4F-97ED-9B35E91BAB70}"/>
              </a:ext>
            </a:extLst>
          </p:cNvPr>
          <p:cNvSpPr txBox="1">
            <a:spLocks noChangeArrowheads="1"/>
          </p:cNvSpPr>
          <p:nvPr/>
        </p:nvSpPr>
        <p:spPr bwMode="auto">
          <a:xfrm>
            <a:off x="2737435" y="6267404"/>
            <a:ext cx="4657344" cy="5905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a:t>
            </a:r>
            <a:r>
              <a:rPr lang="en-GB" sz="1100" dirty="0">
                <a:latin typeface="Arial" charset="0"/>
              </a:rPr>
              <a:t>JNCI J Natl Cancer Inst 2014; DOI:10.1093/</a:t>
            </a:r>
            <a:r>
              <a:rPr lang="en-GB" sz="1100" dirty="0" err="1">
                <a:latin typeface="Arial" charset="0"/>
              </a:rPr>
              <a:t>jnci</a:t>
            </a:r>
            <a:r>
              <a:rPr lang="en-GB" sz="1100" dirty="0">
                <a:latin typeface="Arial" charset="0"/>
              </a:rPr>
              <a:t>/dju049</a:t>
            </a:r>
          </a:p>
          <a:p>
            <a:r>
              <a:rPr lang="en-GB" sz="1100" b="1" dirty="0" err="1">
                <a:latin typeface="Arial" charset="0"/>
              </a:rPr>
              <a:t>Riester</a:t>
            </a:r>
            <a:r>
              <a:rPr lang="en-GB" sz="1100" b="1" dirty="0">
                <a:latin typeface="Arial" charset="0"/>
              </a:rPr>
              <a:t> M. et al. </a:t>
            </a:r>
            <a:r>
              <a:rPr lang="en-GB" sz="1100" dirty="0">
                <a:latin typeface="Arial" charset="0"/>
              </a:rPr>
              <a:t>JNCI J Natl Cancer Inst 2014; DOI: 10.1093/</a:t>
            </a:r>
            <a:r>
              <a:rPr lang="en-GB" sz="1100" dirty="0" err="1">
                <a:latin typeface="Arial" charset="0"/>
              </a:rPr>
              <a:t>jnci</a:t>
            </a:r>
            <a:r>
              <a:rPr lang="en-GB" sz="1100" dirty="0">
                <a:latin typeface="Arial" charset="0"/>
              </a:rPr>
              <a:t>/dju048</a:t>
            </a:r>
          </a:p>
          <a:p>
            <a:r>
              <a:rPr lang="en-GB" sz="1100" b="1" dirty="0" err="1">
                <a:latin typeface="Arial" charset="0"/>
              </a:rPr>
              <a:t>Ganzfried</a:t>
            </a:r>
            <a:r>
              <a:rPr lang="en-GB" sz="1100" b="1" dirty="0">
                <a:latin typeface="Arial" charset="0"/>
              </a:rPr>
              <a:t> B. et al.</a:t>
            </a:r>
            <a:r>
              <a:rPr lang="en-GB" sz="1100" dirty="0">
                <a:latin typeface="Arial" charset="0"/>
              </a:rPr>
              <a:t> DATABASE 2014; DOI: 10.1093/database/bat013</a:t>
            </a:r>
          </a:p>
        </p:txBody>
      </p:sp>
    </p:spTree>
    <p:custDataLst>
      <p:tags r:id="rId1"/>
    </p:custDataLst>
    <p:extLst>
      <p:ext uri="{BB962C8B-B14F-4D97-AF65-F5344CB8AC3E}">
        <p14:creationId xmlns:p14="http://schemas.microsoft.com/office/powerpoint/2010/main" val="3432082801"/>
      </p:ext>
    </p:extLst>
  </p:cSld>
  <p:clrMapOvr>
    <a:masterClrMapping/>
  </p:clrMapOvr>
  <mc:AlternateContent xmlns:mc="http://schemas.openxmlformats.org/markup-compatibility/2006" xmlns:p14="http://schemas.microsoft.com/office/powerpoint/2010/main">
    <mc:Choice Requires="p14">
      <p:transition spd="slow" p14:dur="2000" advTm="201010"/>
    </mc:Choice>
    <mc:Fallback xmlns="">
      <p:transition spd="slow" advTm="2010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Simulating realistic ensembles of independent datasets</a:t>
            </a:r>
          </a:p>
        </p:txBody>
      </p:sp>
      <p:sp>
        <p:nvSpPr>
          <p:cNvPr id="3" name="Content Placeholder 2">
            <a:extLst>
              <a:ext uri="{FF2B5EF4-FFF2-40B4-BE49-F238E27FC236}">
                <a16:creationId xmlns:a16="http://schemas.microsoft.com/office/drawing/2014/main" id="{31A5B24E-DDB8-6647-9157-18582C516F40}"/>
              </a:ext>
            </a:extLst>
          </p:cNvPr>
          <p:cNvSpPr>
            <a:spLocks noGrp="1"/>
          </p:cNvSpPr>
          <p:nvPr>
            <p:ph idx="1"/>
          </p:nvPr>
        </p:nvSpPr>
        <p:spPr>
          <a:xfrm>
            <a:off x="457200" y="1600201"/>
            <a:ext cx="8407400" cy="3073400"/>
          </a:xfrm>
        </p:spPr>
        <p:txBody>
          <a:bodyPr>
            <a:normAutofit lnSpcReduction="10000"/>
          </a:bodyPr>
          <a:lstStyle/>
          <a:p>
            <a:pPr marL="514350" indent="-514350">
              <a:buFont typeface="+mj-lt"/>
              <a:buAutoNum type="arabicPeriod"/>
            </a:pPr>
            <a:r>
              <a:rPr lang="en-US" dirty="0"/>
              <a:t>Fit a “true model” to each of </a:t>
            </a:r>
            <a:r>
              <a:rPr lang="en-US" dirty="0" err="1"/>
              <a:t>i</a:t>
            </a:r>
            <a:r>
              <a:rPr lang="en-US" dirty="0"/>
              <a:t>=1, …, I datasets, including clinical covariates</a:t>
            </a:r>
          </a:p>
          <a:p>
            <a:pPr marL="514350" indent="-514350">
              <a:buFont typeface="+mj-lt"/>
              <a:buAutoNum type="arabicPeriod"/>
            </a:pPr>
            <a:r>
              <a:rPr lang="en-US" dirty="0"/>
              <a:t>For b= 1, ... ,B= 1000 iterations:</a:t>
            </a:r>
          </a:p>
          <a:p>
            <a:pPr marL="971550" lvl="1" indent="-514350">
              <a:buFont typeface="+mj-lt"/>
              <a:buAutoNum type="alphaLcParenR"/>
            </a:pPr>
            <a:r>
              <a:rPr lang="en-US" dirty="0"/>
              <a:t>re-sample I datasets with replacement</a:t>
            </a:r>
          </a:p>
          <a:p>
            <a:pPr marL="971550" lvl="1" indent="-514350">
              <a:buFont typeface="+mj-lt"/>
              <a:buAutoNum type="alphaLcParenR"/>
            </a:pPr>
            <a:r>
              <a:rPr lang="en-US" dirty="0"/>
              <a:t>re-sample N patients with replacement from each</a:t>
            </a:r>
          </a:p>
          <a:p>
            <a:pPr marL="971550" lvl="1" indent="-514350">
              <a:buFont typeface="+mj-lt"/>
              <a:buAutoNum type="alphaLcParenR"/>
            </a:pPr>
            <a:r>
              <a:rPr lang="en-US" dirty="0"/>
              <a:t>simulate outcome labels from “true model”</a:t>
            </a:r>
          </a:p>
        </p:txBody>
      </p:sp>
      <p:sp>
        <p:nvSpPr>
          <p:cNvPr id="4" name="Slide Number Placeholder 3"/>
          <p:cNvSpPr>
            <a:spLocks noGrp="1"/>
          </p:cNvSpPr>
          <p:nvPr>
            <p:ph type="sldNum" sz="quarter" idx="12"/>
          </p:nvPr>
        </p:nvSpPr>
        <p:spPr/>
        <p:txBody>
          <a:bodyPr/>
          <a:lstStyle/>
          <a:p>
            <a:fld id="{C71C242F-20BE-4F6C-ABA6-9DCC8641EF60}" type="slidenum">
              <a:rPr lang="en-US" smtClean="0"/>
              <a:pPr/>
              <a:t>8</a:t>
            </a:fld>
            <a:endParaRPr lang="en-US"/>
          </a:p>
        </p:txBody>
      </p:sp>
      <p:grpSp>
        <p:nvGrpSpPr>
          <p:cNvPr id="13" name="Group 12">
            <a:extLst>
              <a:ext uri="{FF2B5EF4-FFF2-40B4-BE49-F238E27FC236}">
                <a16:creationId xmlns:a16="http://schemas.microsoft.com/office/drawing/2014/main" id="{0F789A57-7BBC-9D4F-873E-4801BF37FEE8}"/>
              </a:ext>
            </a:extLst>
          </p:cNvPr>
          <p:cNvGrpSpPr/>
          <p:nvPr/>
        </p:nvGrpSpPr>
        <p:grpSpPr>
          <a:xfrm>
            <a:off x="682272" y="5749486"/>
            <a:ext cx="7779455" cy="971989"/>
            <a:chOff x="703370" y="5878909"/>
            <a:chExt cx="7779455" cy="971989"/>
          </a:xfrm>
        </p:grpSpPr>
        <p:sp>
          <p:nvSpPr>
            <p:cNvPr id="7" name="TextBox 6"/>
            <p:cNvSpPr txBox="1"/>
            <p:nvPr/>
          </p:nvSpPr>
          <p:spPr>
            <a:xfrm>
              <a:off x="703370" y="6512344"/>
              <a:ext cx="7330853" cy="338554"/>
            </a:xfrm>
            <a:prstGeom prst="rect">
              <a:avLst/>
            </a:prstGeom>
            <a:noFill/>
          </p:spPr>
          <p:txBody>
            <a:bodyPr wrap="none" rtlCol="0">
              <a:spAutoFit/>
            </a:bodyPr>
            <a:lstStyle/>
            <a:p>
              <a:r>
                <a:rPr lang="en-US" sz="1600" dirty="0"/>
                <a:t>https://</a:t>
              </a:r>
              <a:r>
                <a:rPr lang="en-US" sz="1600" dirty="0" err="1"/>
                <a:t>www.bioconductor.org</a:t>
              </a:r>
              <a:r>
                <a:rPr lang="en-US" sz="1600" dirty="0"/>
                <a:t>/packages/</a:t>
              </a:r>
              <a:r>
                <a:rPr lang="en-US" sz="1600" dirty="0" err="1"/>
                <a:t>simulatorZ</a:t>
              </a:r>
              <a:r>
                <a:rPr lang="en-US" sz="1600" dirty="0"/>
                <a:t>/ - Maintainer: </a:t>
              </a:r>
              <a:r>
                <a:rPr lang="en-US" sz="1600" dirty="0" err="1"/>
                <a:t>Yuqing</a:t>
              </a:r>
              <a:r>
                <a:rPr lang="en-US" sz="1600" dirty="0"/>
                <a:t> Zhang</a:t>
              </a:r>
            </a:p>
          </p:txBody>
        </p:sp>
        <p:sp>
          <p:nvSpPr>
            <p:cNvPr id="9" name="TextBox 8"/>
            <p:cNvSpPr txBox="1"/>
            <p:nvPr/>
          </p:nvSpPr>
          <p:spPr>
            <a:xfrm>
              <a:off x="703370" y="5878909"/>
              <a:ext cx="7779455" cy="584776"/>
            </a:xfrm>
            <a:prstGeom prst="rect">
              <a:avLst/>
            </a:prstGeom>
            <a:noFill/>
          </p:spPr>
          <p:txBody>
            <a:bodyPr wrap="none" rtlCol="0">
              <a:spAutoFit/>
            </a:bodyPr>
            <a:lstStyle/>
            <a:p>
              <a:r>
                <a:rPr lang="en-US" sz="1600" dirty="0" err="1"/>
                <a:t>Bernau</a:t>
              </a:r>
              <a:r>
                <a:rPr lang="en-US" sz="1600" dirty="0"/>
                <a:t>, C. </a:t>
              </a:r>
              <a:r>
                <a:rPr lang="en-US" sz="1600" i="1" dirty="0"/>
                <a:t>et al.</a:t>
              </a:r>
              <a:r>
                <a:rPr lang="en-US" sz="1600" dirty="0"/>
                <a:t> Cross-study validation for the assessment of prediction algorithms. </a:t>
              </a:r>
            </a:p>
            <a:p>
              <a:r>
                <a:rPr lang="en-US" sz="1600" i="1" dirty="0"/>
                <a:t>Bioinformatics</a:t>
              </a:r>
              <a:r>
                <a:rPr lang="en-US" sz="1600" dirty="0"/>
                <a:t> </a:t>
              </a:r>
              <a:r>
                <a:rPr lang="en-US" sz="1600" b="1" dirty="0"/>
                <a:t>30,</a:t>
              </a:r>
              <a:r>
                <a:rPr lang="en-US" sz="1600" dirty="0"/>
                <a:t> i105–i112 (2014).</a:t>
              </a:r>
            </a:p>
          </p:txBody>
        </p:sp>
      </p:grpSp>
      <p:sp>
        <p:nvSpPr>
          <p:cNvPr id="14" name="TextBox 13">
            <a:extLst>
              <a:ext uri="{FF2B5EF4-FFF2-40B4-BE49-F238E27FC236}">
                <a16:creationId xmlns:a16="http://schemas.microsoft.com/office/drawing/2014/main" id="{C412B163-9509-BF40-BC24-000ED2D17B20}"/>
              </a:ext>
            </a:extLst>
          </p:cNvPr>
          <p:cNvSpPr txBox="1"/>
          <p:nvPr/>
        </p:nvSpPr>
        <p:spPr>
          <a:xfrm>
            <a:off x="1379458" y="4954804"/>
            <a:ext cx="6385081" cy="461665"/>
          </a:xfrm>
          <a:prstGeom prst="rect">
            <a:avLst/>
          </a:prstGeom>
          <a:noFill/>
        </p:spPr>
        <p:txBody>
          <a:bodyPr wrap="none" rtlCol="0">
            <a:spAutoFit/>
          </a:bodyPr>
          <a:lstStyle/>
          <a:p>
            <a:r>
              <a:rPr lang="en-US" dirty="0"/>
              <a:t>With Giovanni </a:t>
            </a:r>
            <a:r>
              <a:rPr lang="en-US" dirty="0" err="1"/>
              <a:t>Parmigiani</a:t>
            </a:r>
            <a:r>
              <a:rPr lang="en-US" dirty="0"/>
              <a:t> and Lorenzo </a:t>
            </a:r>
            <a:r>
              <a:rPr lang="en-US" dirty="0" err="1"/>
              <a:t>Trippa</a:t>
            </a:r>
            <a:endParaRPr lang="en-US" dirty="0"/>
          </a:p>
        </p:txBody>
      </p:sp>
    </p:spTree>
    <p:extLst>
      <p:ext uri="{BB962C8B-B14F-4D97-AF65-F5344CB8AC3E}">
        <p14:creationId xmlns:p14="http://schemas.microsoft.com/office/powerpoint/2010/main" val="212558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Hybrid parametric / non-parametric bootstrap procedure</a:t>
            </a:r>
          </a:p>
        </p:txBody>
      </p:sp>
      <p:sp>
        <p:nvSpPr>
          <p:cNvPr id="4" name="Slide Number Placeholder 3"/>
          <p:cNvSpPr>
            <a:spLocks noGrp="1"/>
          </p:cNvSpPr>
          <p:nvPr>
            <p:ph type="sldNum" sz="quarter" idx="12"/>
          </p:nvPr>
        </p:nvSpPr>
        <p:spPr/>
        <p:txBody>
          <a:bodyPr/>
          <a:lstStyle/>
          <a:p>
            <a:fld id="{C71C242F-20BE-4F6C-ABA6-9DCC8641EF60}" type="slidenum">
              <a:rPr lang="en-US" smtClean="0"/>
              <a:pPr/>
              <a:t>9</a:t>
            </a:fld>
            <a:endParaRPr lang="en-US"/>
          </a:p>
        </p:txBody>
      </p:sp>
      <p:grpSp>
        <p:nvGrpSpPr>
          <p:cNvPr id="13" name="Group 12">
            <a:extLst>
              <a:ext uri="{FF2B5EF4-FFF2-40B4-BE49-F238E27FC236}">
                <a16:creationId xmlns:a16="http://schemas.microsoft.com/office/drawing/2014/main" id="{0F789A57-7BBC-9D4F-873E-4801BF37FEE8}"/>
              </a:ext>
            </a:extLst>
          </p:cNvPr>
          <p:cNvGrpSpPr/>
          <p:nvPr/>
        </p:nvGrpSpPr>
        <p:grpSpPr>
          <a:xfrm>
            <a:off x="673831" y="5384361"/>
            <a:ext cx="7779455" cy="971989"/>
            <a:chOff x="703370" y="5878909"/>
            <a:chExt cx="7779455" cy="971989"/>
          </a:xfrm>
        </p:grpSpPr>
        <p:sp>
          <p:nvSpPr>
            <p:cNvPr id="7" name="TextBox 6"/>
            <p:cNvSpPr txBox="1"/>
            <p:nvPr/>
          </p:nvSpPr>
          <p:spPr>
            <a:xfrm>
              <a:off x="703370" y="6512344"/>
              <a:ext cx="7330853" cy="338554"/>
            </a:xfrm>
            <a:prstGeom prst="rect">
              <a:avLst/>
            </a:prstGeom>
            <a:noFill/>
          </p:spPr>
          <p:txBody>
            <a:bodyPr wrap="none" rtlCol="0">
              <a:spAutoFit/>
            </a:bodyPr>
            <a:lstStyle/>
            <a:p>
              <a:r>
                <a:rPr lang="en-US" sz="1600" dirty="0"/>
                <a:t>https://</a:t>
              </a:r>
              <a:r>
                <a:rPr lang="en-US" sz="1600" dirty="0" err="1"/>
                <a:t>www.bioconductor.org</a:t>
              </a:r>
              <a:r>
                <a:rPr lang="en-US" sz="1600" dirty="0"/>
                <a:t>/packages/</a:t>
              </a:r>
              <a:r>
                <a:rPr lang="en-US" sz="1600" dirty="0" err="1"/>
                <a:t>simulatorZ</a:t>
              </a:r>
              <a:r>
                <a:rPr lang="en-US" sz="1600" dirty="0"/>
                <a:t>/ - Maintainer: </a:t>
              </a:r>
              <a:r>
                <a:rPr lang="en-US" sz="1600" dirty="0" err="1"/>
                <a:t>Yuqing</a:t>
              </a:r>
              <a:r>
                <a:rPr lang="en-US" sz="1600" dirty="0"/>
                <a:t> Zhang</a:t>
              </a:r>
            </a:p>
          </p:txBody>
        </p:sp>
        <p:sp>
          <p:nvSpPr>
            <p:cNvPr id="9" name="TextBox 8"/>
            <p:cNvSpPr txBox="1"/>
            <p:nvPr/>
          </p:nvSpPr>
          <p:spPr>
            <a:xfrm>
              <a:off x="703370" y="5878909"/>
              <a:ext cx="7779455" cy="584776"/>
            </a:xfrm>
            <a:prstGeom prst="rect">
              <a:avLst/>
            </a:prstGeom>
            <a:noFill/>
          </p:spPr>
          <p:txBody>
            <a:bodyPr wrap="none" rtlCol="0">
              <a:spAutoFit/>
            </a:bodyPr>
            <a:lstStyle/>
            <a:p>
              <a:r>
                <a:rPr lang="en-US" sz="1600" dirty="0" err="1"/>
                <a:t>Bernau</a:t>
              </a:r>
              <a:r>
                <a:rPr lang="en-US" sz="1600" dirty="0"/>
                <a:t>, C. </a:t>
              </a:r>
              <a:r>
                <a:rPr lang="en-US" sz="1600" i="1" dirty="0"/>
                <a:t>et al.</a:t>
              </a:r>
              <a:r>
                <a:rPr lang="en-US" sz="1600" dirty="0"/>
                <a:t> Cross-study validation for the assessment of prediction algorithms. </a:t>
              </a:r>
            </a:p>
            <a:p>
              <a:r>
                <a:rPr lang="en-US" sz="1600" i="1" dirty="0"/>
                <a:t>Bioinformatics</a:t>
              </a:r>
              <a:r>
                <a:rPr lang="en-US" sz="1600" dirty="0"/>
                <a:t> </a:t>
              </a:r>
              <a:r>
                <a:rPr lang="en-US" sz="1600" b="1" dirty="0"/>
                <a:t>30,</a:t>
              </a:r>
              <a:r>
                <a:rPr lang="en-US" sz="1600" dirty="0"/>
                <a:t> i105–i112 (2014).</a:t>
              </a:r>
            </a:p>
          </p:txBody>
        </p:sp>
      </p:grpSp>
      <p:grpSp>
        <p:nvGrpSpPr>
          <p:cNvPr id="12" name="Group 11">
            <a:extLst>
              <a:ext uri="{FF2B5EF4-FFF2-40B4-BE49-F238E27FC236}">
                <a16:creationId xmlns:a16="http://schemas.microsoft.com/office/drawing/2014/main" id="{DE7FE750-4244-884D-9226-CF4C2AC112DB}"/>
              </a:ext>
            </a:extLst>
          </p:cNvPr>
          <p:cNvGrpSpPr/>
          <p:nvPr/>
        </p:nvGrpSpPr>
        <p:grpSpPr>
          <a:xfrm>
            <a:off x="8268" y="1903116"/>
            <a:ext cx="8873456" cy="2422782"/>
            <a:chOff x="45773" y="3678669"/>
            <a:chExt cx="8873456" cy="2422782"/>
          </a:xfrm>
        </p:grpSpPr>
        <p:grpSp>
          <p:nvGrpSpPr>
            <p:cNvPr id="10" name="Group 9"/>
            <p:cNvGrpSpPr/>
            <p:nvPr/>
          </p:nvGrpSpPr>
          <p:grpSpPr>
            <a:xfrm>
              <a:off x="45773" y="3895662"/>
              <a:ext cx="8873456" cy="2205789"/>
              <a:chOff x="173789" y="3248526"/>
              <a:chExt cx="8873456" cy="2205789"/>
            </a:xfrm>
          </p:grpSpPr>
          <p:pic>
            <p:nvPicPr>
              <p:cNvPr id="5" name="Picture 4" descr="Screen Shot 2014-11-14 at 7.38.32 AM.png"/>
              <p:cNvPicPr>
                <a:picLocks noChangeAspect="1"/>
              </p:cNvPicPr>
              <p:nvPr/>
            </p:nvPicPr>
            <p:blipFill rotWithShape="1">
              <a:blip r:embed="rId3">
                <a:extLst>
                  <a:ext uri="{28A0092B-C50C-407E-A947-70E740481C1C}">
                    <a14:useLocalDpi xmlns:a14="http://schemas.microsoft.com/office/drawing/2010/main" val="0"/>
                  </a:ext>
                </a:extLst>
              </a:blip>
              <a:srcRect t="37859"/>
              <a:stretch/>
            </p:blipFill>
            <p:spPr>
              <a:xfrm>
                <a:off x="173789" y="3248526"/>
                <a:ext cx="6443578" cy="2205789"/>
              </a:xfrm>
              <a:prstGeom prst="rect">
                <a:avLst/>
              </a:prstGeom>
            </p:spPr>
          </p:pic>
          <p:sp>
            <p:nvSpPr>
              <p:cNvPr id="6" name="TextBox 5"/>
              <p:cNvSpPr txBox="1"/>
              <p:nvPr/>
            </p:nvSpPr>
            <p:spPr>
              <a:xfrm>
                <a:off x="6911474" y="3582736"/>
                <a:ext cx="2135771" cy="1200328"/>
              </a:xfrm>
              <a:prstGeom prst="rect">
                <a:avLst/>
              </a:prstGeom>
              <a:noFill/>
            </p:spPr>
            <p:txBody>
              <a:bodyPr wrap="none" rtlCol="0">
                <a:spAutoFit/>
              </a:bodyPr>
              <a:lstStyle/>
              <a:p>
                <a:r>
                  <a:rPr lang="en-US" dirty="0"/>
                  <a:t>8 independent</a:t>
                </a:r>
              </a:p>
              <a:p>
                <a:r>
                  <a:rPr lang="en-US" dirty="0"/>
                  <a:t>breast cancer</a:t>
                </a:r>
              </a:p>
              <a:p>
                <a:r>
                  <a:rPr lang="en-US" dirty="0"/>
                  <a:t>studies</a:t>
                </a:r>
              </a:p>
            </p:txBody>
          </p:sp>
        </p:grpSp>
        <p:sp>
          <p:nvSpPr>
            <p:cNvPr id="8" name="TextBox 7"/>
            <p:cNvSpPr txBox="1"/>
            <p:nvPr/>
          </p:nvSpPr>
          <p:spPr>
            <a:xfrm>
              <a:off x="1295347" y="3686690"/>
              <a:ext cx="1631739" cy="307777"/>
            </a:xfrm>
            <a:prstGeom prst="rect">
              <a:avLst/>
            </a:prstGeom>
            <a:noFill/>
          </p:spPr>
          <p:txBody>
            <a:bodyPr wrap="none" rtlCol="0">
              <a:spAutoFit/>
            </a:bodyPr>
            <a:lstStyle/>
            <a:p>
              <a:r>
                <a:rPr lang="en-US" sz="1400" dirty="0"/>
                <a:t>Experimental data</a:t>
              </a:r>
            </a:p>
          </p:txBody>
        </p:sp>
        <p:sp>
          <p:nvSpPr>
            <p:cNvPr id="11" name="TextBox 10"/>
            <p:cNvSpPr txBox="1"/>
            <p:nvPr/>
          </p:nvSpPr>
          <p:spPr>
            <a:xfrm>
              <a:off x="4656166" y="3678669"/>
              <a:ext cx="1382335" cy="307777"/>
            </a:xfrm>
            <a:prstGeom prst="rect">
              <a:avLst/>
            </a:prstGeom>
            <a:noFill/>
          </p:spPr>
          <p:txBody>
            <a:bodyPr wrap="none" rtlCol="0">
              <a:spAutoFit/>
            </a:bodyPr>
            <a:lstStyle/>
            <a:p>
              <a:r>
                <a:rPr lang="en-US" sz="1400" dirty="0"/>
                <a:t>Simulated data</a:t>
              </a:r>
            </a:p>
          </p:txBody>
        </p:sp>
      </p:grpSp>
      <p:sp>
        <p:nvSpPr>
          <p:cNvPr id="16" name="TextBox 15">
            <a:extLst>
              <a:ext uri="{FF2B5EF4-FFF2-40B4-BE49-F238E27FC236}">
                <a16:creationId xmlns:a16="http://schemas.microsoft.com/office/drawing/2014/main" id="{7856A003-F21A-BD4D-84F7-090B32CB8CBB}"/>
              </a:ext>
            </a:extLst>
          </p:cNvPr>
          <p:cNvSpPr txBox="1"/>
          <p:nvPr/>
        </p:nvSpPr>
        <p:spPr>
          <a:xfrm>
            <a:off x="3093885" y="4710181"/>
            <a:ext cx="1524776" cy="461665"/>
          </a:xfrm>
          <a:prstGeom prst="rect">
            <a:avLst/>
          </a:prstGeom>
          <a:noFill/>
        </p:spPr>
        <p:txBody>
          <a:bodyPr wrap="none" rtlCol="0">
            <a:spAutoFit/>
          </a:bodyPr>
          <a:lstStyle/>
          <a:p>
            <a:r>
              <a:rPr lang="en-US" dirty="0"/>
              <a:t>“Z-matrix”</a:t>
            </a:r>
          </a:p>
        </p:txBody>
      </p:sp>
    </p:spTree>
    <p:extLst>
      <p:ext uri="{BB962C8B-B14F-4D97-AF65-F5344CB8AC3E}">
        <p14:creationId xmlns:p14="http://schemas.microsoft.com/office/powerpoint/2010/main" val="31221576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101.9|7.7|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66223</TotalTime>
  <Words>1714</Words>
  <Application>Microsoft Macintosh PowerPoint</Application>
  <PresentationFormat>On-screen Show (4:3)</PresentationFormat>
  <Paragraphs>241</Paragraphs>
  <Slides>24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ＭＳ Ｐゴシック</vt:lpstr>
      <vt:lpstr>Arial</vt:lpstr>
      <vt:lpstr>Calibri</vt:lpstr>
      <vt:lpstr>Gill Sans MT</vt:lpstr>
      <vt:lpstr>msgothic</vt:lpstr>
      <vt:lpstr>Wingdings</vt:lpstr>
      <vt:lpstr>Office Theme</vt:lpstr>
      <vt:lpstr>The impact of different sources of heterogeneity on loss of accuracy from genomic prediction models  July 31, 2018 Joint Statistical Meetings, Vancouver, BC</vt:lpstr>
      <vt:lpstr>Outline</vt:lpstr>
      <vt:lpstr>A note on reproducibility, etc.</vt:lpstr>
      <vt:lpstr>Introduction</vt:lpstr>
      <vt:lpstr>What is the population? Is our sample biased?</vt:lpstr>
      <vt:lpstr>Cross-study validation  specialist and generalist algorithms</vt:lpstr>
      <vt:lpstr>These questions can be addressed through cross-study validation</vt:lpstr>
      <vt:lpstr>Simulating realistic ensembles of independent datasets</vt:lpstr>
      <vt:lpstr>Hybrid parametric / non-parametric bootstrap procedure</vt:lpstr>
      <vt:lpstr>CSV compared to CV in breast cancer</vt:lpstr>
      <vt:lpstr>Ma ́s-o-menos: in search of a “generalist” algorithm</vt:lpstr>
      <vt:lpstr>Ma ́s-o-menos: in search of a “generalist” algorithm</vt:lpstr>
      <vt:lpstr>Bayesian Nonparametric Cross-Study Validation of Prediction Methods</vt:lpstr>
      <vt:lpstr>What kinds of heterogeneity cause loss of accuracy?</vt:lpstr>
      <vt:lpstr>What kinds of heterogeneity cause loss of accuracy?</vt:lpstr>
      <vt:lpstr>What kinds of heterogeneity cause loss of accuracy?</vt:lpstr>
      <vt:lpstr>What kinds of heterogeneity cause loss of accuracy?</vt:lpstr>
      <vt:lpstr>What causes degradation in CSV?</vt:lpstr>
      <vt:lpstr>Conclusions</vt:lpstr>
      <vt:lpstr>Future outlook</vt:lpstr>
      <vt:lpstr>Future outlook</vt:lpstr>
      <vt:lpstr>Thank you</vt:lpstr>
      <vt:lpstr>Assessment of gene signatures</vt:lpstr>
      <vt:lpstr>Requirement: curated independent studies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3221</cp:revision>
  <dcterms:created xsi:type="dcterms:W3CDTF">2006-04-21T21:58:28Z</dcterms:created>
  <dcterms:modified xsi:type="dcterms:W3CDTF">2018-07-31T17:25:36Z</dcterms:modified>
</cp:coreProperties>
</file>